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88" r:id="rId2"/>
    <p:sldMasterId id="2147483924" r:id="rId3"/>
    <p:sldMasterId id="2147483936" r:id="rId4"/>
  </p:sldMasterIdLst>
  <p:notesMasterIdLst>
    <p:notesMasterId r:id="rId237"/>
  </p:notesMasterIdLst>
  <p:sldIdLst>
    <p:sldId id="693" r:id="rId5"/>
    <p:sldId id="948" r:id="rId6"/>
    <p:sldId id="663" r:id="rId7"/>
    <p:sldId id="664" r:id="rId8"/>
    <p:sldId id="760" r:id="rId9"/>
    <p:sldId id="761" r:id="rId10"/>
    <p:sldId id="762" r:id="rId11"/>
    <p:sldId id="764" r:id="rId12"/>
    <p:sldId id="763" r:id="rId13"/>
    <p:sldId id="825" r:id="rId14"/>
    <p:sldId id="765" r:id="rId15"/>
    <p:sldId id="766" r:id="rId16"/>
    <p:sldId id="949" r:id="rId17"/>
    <p:sldId id="768" r:id="rId18"/>
    <p:sldId id="769" r:id="rId19"/>
    <p:sldId id="770" r:id="rId20"/>
    <p:sldId id="771" r:id="rId21"/>
    <p:sldId id="774" r:id="rId22"/>
    <p:sldId id="950" r:id="rId23"/>
    <p:sldId id="773" r:id="rId24"/>
    <p:sldId id="775" r:id="rId25"/>
    <p:sldId id="772" r:id="rId26"/>
    <p:sldId id="776" r:id="rId27"/>
    <p:sldId id="777" r:id="rId28"/>
    <p:sldId id="951" r:id="rId29"/>
    <p:sldId id="778" r:id="rId30"/>
    <p:sldId id="779" r:id="rId31"/>
    <p:sldId id="780" r:id="rId32"/>
    <p:sldId id="781" r:id="rId33"/>
    <p:sldId id="952" r:id="rId34"/>
    <p:sldId id="782" r:id="rId35"/>
    <p:sldId id="953" r:id="rId36"/>
    <p:sldId id="784" r:id="rId37"/>
    <p:sldId id="954" r:id="rId38"/>
    <p:sldId id="955" r:id="rId39"/>
    <p:sldId id="956" r:id="rId40"/>
    <p:sldId id="957" r:id="rId41"/>
    <p:sldId id="958" r:id="rId42"/>
    <p:sldId id="959" r:id="rId43"/>
    <p:sldId id="960" r:id="rId44"/>
    <p:sldId id="700" r:id="rId45"/>
    <p:sldId id="701" r:id="rId46"/>
    <p:sldId id="961" r:id="rId47"/>
    <p:sldId id="703" r:id="rId48"/>
    <p:sldId id="962" r:id="rId49"/>
    <p:sldId id="963" r:id="rId50"/>
    <p:sldId id="964" r:id="rId51"/>
    <p:sldId id="965" r:id="rId52"/>
    <p:sldId id="966" r:id="rId53"/>
    <p:sldId id="967" r:id="rId54"/>
    <p:sldId id="968" r:id="rId55"/>
    <p:sldId id="969" r:id="rId56"/>
    <p:sldId id="705" r:id="rId57"/>
    <p:sldId id="970" r:id="rId58"/>
    <p:sldId id="971" r:id="rId59"/>
    <p:sldId id="972" r:id="rId60"/>
    <p:sldId id="973" r:id="rId61"/>
    <p:sldId id="974" r:id="rId62"/>
    <p:sldId id="975" r:id="rId63"/>
    <p:sldId id="976" r:id="rId64"/>
    <p:sldId id="977" r:id="rId65"/>
    <p:sldId id="978" r:id="rId66"/>
    <p:sldId id="979" r:id="rId67"/>
    <p:sldId id="980" r:id="rId68"/>
    <p:sldId id="981" r:id="rId69"/>
    <p:sldId id="982" r:id="rId70"/>
    <p:sldId id="983" r:id="rId71"/>
    <p:sldId id="984" r:id="rId72"/>
    <p:sldId id="985" r:id="rId73"/>
    <p:sldId id="986" r:id="rId74"/>
    <p:sldId id="987" r:id="rId75"/>
    <p:sldId id="988" r:id="rId76"/>
    <p:sldId id="989" r:id="rId77"/>
    <p:sldId id="990" r:id="rId78"/>
    <p:sldId id="820" r:id="rId79"/>
    <p:sldId id="991" r:id="rId80"/>
    <p:sldId id="992" r:id="rId81"/>
    <p:sldId id="993" r:id="rId82"/>
    <p:sldId id="994" r:id="rId83"/>
    <p:sldId id="836" r:id="rId84"/>
    <p:sldId id="995" r:id="rId85"/>
    <p:sldId id="996" r:id="rId86"/>
    <p:sldId id="767" r:id="rId87"/>
    <p:sldId id="786" r:id="rId88"/>
    <p:sldId id="787" r:id="rId89"/>
    <p:sldId id="788" r:id="rId90"/>
    <p:sldId id="789" r:id="rId91"/>
    <p:sldId id="790" r:id="rId92"/>
    <p:sldId id="791" r:id="rId93"/>
    <p:sldId id="792" r:id="rId94"/>
    <p:sldId id="798" r:id="rId95"/>
    <p:sldId id="799" r:id="rId96"/>
    <p:sldId id="800" r:id="rId97"/>
    <p:sldId id="801" r:id="rId98"/>
    <p:sldId id="802" r:id="rId99"/>
    <p:sldId id="803" r:id="rId100"/>
    <p:sldId id="806" r:id="rId101"/>
    <p:sldId id="807" r:id="rId102"/>
    <p:sldId id="808" r:id="rId103"/>
    <p:sldId id="809" r:id="rId104"/>
    <p:sldId id="810" r:id="rId105"/>
    <p:sldId id="811" r:id="rId106"/>
    <p:sldId id="812" r:id="rId107"/>
    <p:sldId id="813" r:id="rId108"/>
    <p:sldId id="814" r:id="rId109"/>
    <p:sldId id="815" r:id="rId110"/>
    <p:sldId id="816" r:id="rId111"/>
    <p:sldId id="817" r:id="rId112"/>
    <p:sldId id="818" r:id="rId113"/>
    <p:sldId id="819" r:id="rId114"/>
    <p:sldId id="821" r:id="rId115"/>
    <p:sldId id="822" r:id="rId116"/>
    <p:sldId id="823" r:id="rId117"/>
    <p:sldId id="824" r:id="rId118"/>
    <p:sldId id="826" r:id="rId119"/>
    <p:sldId id="827" r:id="rId120"/>
    <p:sldId id="828" r:id="rId121"/>
    <p:sldId id="829" r:id="rId122"/>
    <p:sldId id="830" r:id="rId123"/>
    <p:sldId id="831" r:id="rId124"/>
    <p:sldId id="832" r:id="rId125"/>
    <p:sldId id="835" r:id="rId126"/>
    <p:sldId id="833" r:id="rId127"/>
    <p:sldId id="834" r:id="rId128"/>
    <p:sldId id="839" r:id="rId129"/>
    <p:sldId id="837" r:id="rId130"/>
    <p:sldId id="838" r:id="rId131"/>
    <p:sldId id="841" r:id="rId132"/>
    <p:sldId id="842" r:id="rId133"/>
    <p:sldId id="843" r:id="rId134"/>
    <p:sldId id="845" r:id="rId135"/>
    <p:sldId id="846" r:id="rId136"/>
    <p:sldId id="847" r:id="rId137"/>
    <p:sldId id="848" r:id="rId138"/>
    <p:sldId id="849" r:id="rId139"/>
    <p:sldId id="850" r:id="rId140"/>
    <p:sldId id="851" r:id="rId141"/>
    <p:sldId id="852" r:id="rId142"/>
    <p:sldId id="853" r:id="rId143"/>
    <p:sldId id="854" r:id="rId144"/>
    <p:sldId id="855" r:id="rId145"/>
    <p:sldId id="856" r:id="rId146"/>
    <p:sldId id="857" r:id="rId147"/>
    <p:sldId id="858" r:id="rId148"/>
    <p:sldId id="859" r:id="rId149"/>
    <p:sldId id="860" r:id="rId150"/>
    <p:sldId id="861" r:id="rId151"/>
    <p:sldId id="862" r:id="rId152"/>
    <p:sldId id="863" r:id="rId153"/>
    <p:sldId id="864" r:id="rId154"/>
    <p:sldId id="865" r:id="rId155"/>
    <p:sldId id="866" r:id="rId156"/>
    <p:sldId id="868" r:id="rId157"/>
    <p:sldId id="869" r:id="rId158"/>
    <p:sldId id="898" r:id="rId159"/>
    <p:sldId id="870" r:id="rId160"/>
    <p:sldId id="871" r:id="rId161"/>
    <p:sldId id="872" r:id="rId162"/>
    <p:sldId id="873" r:id="rId163"/>
    <p:sldId id="874" r:id="rId164"/>
    <p:sldId id="875" r:id="rId165"/>
    <p:sldId id="877" r:id="rId166"/>
    <p:sldId id="878" r:id="rId167"/>
    <p:sldId id="880" r:id="rId168"/>
    <p:sldId id="882" r:id="rId169"/>
    <p:sldId id="883" r:id="rId170"/>
    <p:sldId id="884" r:id="rId171"/>
    <p:sldId id="885" r:id="rId172"/>
    <p:sldId id="886" r:id="rId173"/>
    <p:sldId id="887" r:id="rId174"/>
    <p:sldId id="888" r:id="rId175"/>
    <p:sldId id="889" r:id="rId176"/>
    <p:sldId id="890" r:id="rId177"/>
    <p:sldId id="891" r:id="rId178"/>
    <p:sldId id="892" r:id="rId179"/>
    <p:sldId id="893" r:id="rId180"/>
    <p:sldId id="894" r:id="rId181"/>
    <p:sldId id="895" r:id="rId182"/>
    <p:sldId id="896" r:id="rId183"/>
    <p:sldId id="897" r:id="rId184"/>
    <p:sldId id="899" r:id="rId185"/>
    <p:sldId id="900" r:id="rId186"/>
    <p:sldId id="901" r:id="rId187"/>
    <p:sldId id="902" r:id="rId188"/>
    <p:sldId id="903" r:id="rId189"/>
    <p:sldId id="904" r:id="rId190"/>
    <p:sldId id="905" r:id="rId191"/>
    <p:sldId id="906" r:id="rId192"/>
    <p:sldId id="907" r:id="rId193"/>
    <p:sldId id="908" r:id="rId194"/>
    <p:sldId id="909" r:id="rId195"/>
    <p:sldId id="910" r:id="rId196"/>
    <p:sldId id="911" r:id="rId197"/>
    <p:sldId id="912" r:id="rId198"/>
    <p:sldId id="913" r:id="rId199"/>
    <p:sldId id="914" r:id="rId200"/>
    <p:sldId id="915" r:id="rId201"/>
    <p:sldId id="916" r:id="rId202"/>
    <p:sldId id="917" r:id="rId203"/>
    <p:sldId id="918" r:id="rId204"/>
    <p:sldId id="919" r:id="rId205"/>
    <p:sldId id="920" r:id="rId206"/>
    <p:sldId id="921" r:id="rId207"/>
    <p:sldId id="922" r:id="rId208"/>
    <p:sldId id="923" r:id="rId209"/>
    <p:sldId id="924" r:id="rId210"/>
    <p:sldId id="925" r:id="rId211"/>
    <p:sldId id="926" r:id="rId212"/>
    <p:sldId id="927" r:id="rId213"/>
    <p:sldId id="928" r:id="rId214"/>
    <p:sldId id="929" r:id="rId215"/>
    <p:sldId id="930" r:id="rId216"/>
    <p:sldId id="931" r:id="rId217"/>
    <p:sldId id="932" r:id="rId218"/>
    <p:sldId id="933" r:id="rId219"/>
    <p:sldId id="934" r:id="rId220"/>
    <p:sldId id="935" r:id="rId221"/>
    <p:sldId id="936" r:id="rId222"/>
    <p:sldId id="937" r:id="rId223"/>
    <p:sldId id="938" r:id="rId224"/>
    <p:sldId id="939" r:id="rId225"/>
    <p:sldId id="940" r:id="rId226"/>
    <p:sldId id="941" r:id="rId227"/>
    <p:sldId id="783" r:id="rId228"/>
    <p:sldId id="942" r:id="rId229"/>
    <p:sldId id="758" r:id="rId230"/>
    <p:sldId id="945" r:id="rId231"/>
    <p:sldId id="756" r:id="rId232"/>
    <p:sldId id="946" r:id="rId233"/>
    <p:sldId id="947" r:id="rId234"/>
    <p:sldId id="757" r:id="rId235"/>
    <p:sldId id="943" r:id="rId236"/>
  </p:sldIdLst>
  <p:sldSz cx="12192000" cy="6858000"/>
  <p:notesSz cx="6858000" cy="9144000"/>
  <p:custDataLst>
    <p:tags r:id="rId23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" initials="A" lastIdx="2" clrIdx="0">
    <p:extLst>
      <p:ext uri="{19B8F6BF-5375-455C-9EA6-DF929625EA0E}">
        <p15:presenceInfo xmlns:p15="http://schemas.microsoft.com/office/powerpoint/2012/main" userId="Alex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9" autoAdjust="0"/>
    <p:restoredTop sz="80372" autoAdjust="0"/>
  </p:normalViewPr>
  <p:slideViewPr>
    <p:cSldViewPr>
      <p:cViewPr varScale="1">
        <p:scale>
          <a:sx n="82" d="100"/>
          <a:sy n="82" d="100"/>
        </p:scale>
        <p:origin x="1590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tags" Target="tags/tag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commentAuthors" Target="commentAuthor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presProps" Target="presProps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theme" Target="theme/theme1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tableStyles" Target="tableStyle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E29CD-DFFE-4B5B-8905-980ED44A5828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A5B5A-6157-4C6B-81CD-B2369B36DEB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83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144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9541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1522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9511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64952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26992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7227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0413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0585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1887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78864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68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91658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20942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3862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4023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03965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2490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7500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55491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318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7627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622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99495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94331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78106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93275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18681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043887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5292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786187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8335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8827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542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315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799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405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Основой триангуляции является список ориентированных рёбер. При этом каждое ребро входит в структуру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триангуляцию дважды, но направленными в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противоположные стороны.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592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Последний указатель не нужен для построения триангуляции, и поэтому его наличие должно определяться в зависимости от цели дальнейшего применения триангуляции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073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14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296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Имеется в виду поворот на меньший из двух углов поворотов.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354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456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113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91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412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151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148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745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854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979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9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Имеется в виду поворот на меньший из двух углов поворотов.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293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471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073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065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«–» – элемент отсутствует</a:t>
            </a:r>
          </a:p>
          <a:p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«+» – присутствует</a:t>
            </a:r>
          </a:p>
          <a:p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«±» – присутствует, но нет связей с другими элементами триангуляции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653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9429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565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454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062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957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6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042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865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811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30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108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0587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7125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179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0972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210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11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0903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0833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387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090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7066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488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7966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148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4145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7510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10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7991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6749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5408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4328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5327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3344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8734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8152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1964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2084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56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7522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6220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2838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6910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4516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208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5423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9644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684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7270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874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0709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7365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325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9945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6290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3059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6023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16761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9627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556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44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4859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86320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89425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9925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56648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9624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1342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8332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1482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8594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97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83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09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93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865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205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18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882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59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46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159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36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382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24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32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110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329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091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983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415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3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1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03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239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197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401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8141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19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8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 userDrawn="1">
          <p15:clr>
            <a:srgbClr val="FBAE40"/>
          </p15:clr>
        </p15:guide>
        <p15:guide id="2" pos="697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709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6" orient="horz" pos="1298" userDrawn="1">
          <p15:clr>
            <a:srgbClr val="FBAE40"/>
          </p15:clr>
        </p15:guide>
        <p15:guide id="7" orient="horz" pos="3022" userDrawn="1">
          <p15:clr>
            <a:srgbClr val="FBAE40"/>
          </p15:clr>
        </p15:guide>
        <p15:guide id="8" orient="horz" pos="216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443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9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080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9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7049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920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0999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06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164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65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6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34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8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83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85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68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1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0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emf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.emf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1.emf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.emf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emf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5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40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4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30.png"/><Relationship Id="rId4" Type="http://schemas.openxmlformats.org/officeDocument/2006/relationships/image" Target="../media/image2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80.png"/><Relationship Id="rId4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80.png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80.png"/><Relationship Id="rId4" Type="http://schemas.openxmlformats.org/officeDocument/2006/relationships/image" Target="../media/image2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ollective Intelligence, AI, and Innovation">
            <a:extLst>
              <a:ext uri="{FF2B5EF4-FFF2-40B4-BE49-F238E27FC236}">
                <a16:creationId xmlns:a16="http://schemas.microsoft.com/office/drawing/2014/main" id="{C2C9FAC3-B670-4F52-8E08-249570459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/>
          <a:stretch/>
        </p:blipFill>
        <p:spPr bwMode="auto">
          <a:xfrm>
            <a:off x="-9713" y="-879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082A3D-1188-4177-B332-EDE3B18673B6}"/>
              </a:ext>
            </a:extLst>
          </p:cNvPr>
          <p:cNvSpPr/>
          <p:nvPr/>
        </p:nvSpPr>
        <p:spPr>
          <a:xfrm>
            <a:off x="-19426" y="-880"/>
            <a:ext cx="12201713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2210" y="2073896"/>
            <a:ext cx="8338166" cy="17871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b="1" spc="100" dirty="0">
                <a:solidFill>
                  <a:srgbClr val="3D4ED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Триангуляция Делоне и диаграмма Вороного</a:t>
            </a:r>
          </a:p>
        </p:txBody>
      </p:sp>
    </p:spTree>
    <p:extLst>
      <p:ext uri="{BB962C8B-B14F-4D97-AF65-F5344CB8AC3E}">
        <p14:creationId xmlns:p14="http://schemas.microsoft.com/office/powerpoint/2010/main" val="1564278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Даны два вектора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 общим началом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какую сторону (по часовой стрелке или против неё) надо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повернуть 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вокруг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чтобы его направление совпало с вектором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3539430"/>
              </a:xfrm>
              <a:prstGeom prst="rect">
                <a:avLst/>
              </a:prstGeom>
              <a:blipFill>
                <a:blip r:embed="rId3"/>
                <a:stretch>
                  <a:fillRect l="-2376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7597616" y="3058408"/>
            <a:ext cx="1677280" cy="18933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D855494-95DE-4ACE-8DE0-5422197F9AE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7608160" y="4892683"/>
            <a:ext cx="1944224" cy="84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25D63E-7D87-458D-8FCD-686D8A6B040F}"/>
                  </a:ext>
                </a:extLst>
              </p:cNvPr>
              <p:cNvSpPr txBox="1"/>
              <p:nvPr/>
            </p:nvSpPr>
            <p:spPr>
              <a:xfrm>
                <a:off x="8784724" y="2535188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25D63E-7D87-458D-8FCD-686D8A6B0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724" y="2535188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9201E7-48BF-48B4-8AC5-D0CA4E25E562}"/>
                  </a:ext>
                </a:extLst>
              </p:cNvPr>
              <p:cNvSpPr txBox="1"/>
              <p:nvPr/>
            </p:nvSpPr>
            <p:spPr>
              <a:xfrm>
                <a:off x="7104112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9201E7-48BF-48B4-8AC5-D0CA4E25E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4797425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0F55A6-BA9B-4D42-8989-009133A30499}"/>
                  </a:ext>
                </a:extLst>
              </p:cNvPr>
              <p:cNvSpPr txBox="1"/>
              <p:nvPr/>
            </p:nvSpPr>
            <p:spPr>
              <a:xfrm>
                <a:off x="9591702" y="467331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0F55A6-BA9B-4D42-8989-009133A30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702" y="4673315"/>
                <a:ext cx="6717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7871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 → вершины.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данного треугольника координат образующих его вершин.</a:t>
            </a:r>
          </a:p>
        </p:txBody>
      </p:sp>
    </p:spTree>
    <p:extLst>
      <p:ext uri="{BB962C8B-B14F-4D97-AF65-F5344CB8AC3E}">
        <p14:creationId xmlns:p14="http://schemas.microsoft.com/office/powerpoint/2010/main" val="18470601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 → рёбра.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данного треугольника списка образующих его рёбер.</a:t>
            </a:r>
          </a:p>
        </p:txBody>
      </p:sp>
    </p:spTree>
    <p:extLst>
      <p:ext uri="{BB962C8B-B14F-4D97-AF65-F5344CB8AC3E}">
        <p14:creationId xmlns:p14="http://schemas.microsoft.com/office/powerpoint/2010/main" val="38807085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 → треугольники.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данного треугольника списка соседних с ним треугольников.</a:t>
            </a:r>
          </a:p>
        </p:txBody>
      </p:sp>
    </p:spTree>
    <p:extLst>
      <p:ext uri="{BB962C8B-B14F-4D97-AF65-F5344CB8AC3E}">
        <p14:creationId xmlns:p14="http://schemas.microsoft.com/office/powerpoint/2010/main" val="27591872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Ребро → вершины.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 для данного ребра координат образующих его вершин.</a:t>
            </a:r>
          </a:p>
        </p:txBody>
      </p:sp>
    </p:spTree>
    <p:extLst>
      <p:ext uri="{BB962C8B-B14F-4D97-AF65-F5344CB8AC3E}">
        <p14:creationId xmlns:p14="http://schemas.microsoft.com/office/powerpoint/2010/main" val="11144698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Ребро → треугольники.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данного ребра списка соседних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ним треугольников.</a:t>
            </a:r>
          </a:p>
        </p:txBody>
      </p:sp>
    </p:spTree>
    <p:extLst>
      <p:ext uri="{BB962C8B-B14F-4D97-AF65-F5344CB8AC3E}">
        <p14:creationId xmlns:p14="http://schemas.microsoft.com/office/powerpoint/2010/main" val="24010390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Вершина → рёбра.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данной вершины списка смежных рёбер.</a:t>
            </a:r>
          </a:p>
        </p:txBody>
      </p:sp>
    </p:spTree>
    <p:extLst>
      <p:ext uri="{BB962C8B-B14F-4D97-AF65-F5344CB8AC3E}">
        <p14:creationId xmlns:p14="http://schemas.microsoft.com/office/powerpoint/2010/main" val="33169516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Вершина → треугольники.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данной вершины списка смежных треугольников.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059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Структура данных «Вершина с соседями»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3895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каждой вершины триангуляции хранятся его координаты на плоскости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список указателей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соседние вершины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(список номеров вершин),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которыми есть общие рёбра.</a:t>
            </a:r>
          </a:p>
        </p:txBody>
      </p: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0DCCA585-D198-4613-8039-9E67FBE2C599}"/>
              </a:ext>
            </a:extLst>
          </p:cNvPr>
          <p:cNvGrpSpPr/>
          <p:nvPr/>
        </p:nvGrpSpPr>
        <p:grpSpPr>
          <a:xfrm>
            <a:off x="7473168" y="2095241"/>
            <a:ext cx="3140634" cy="2882184"/>
            <a:chOff x="7473168" y="2095241"/>
            <a:chExt cx="3140634" cy="288218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155C0EE-755A-4683-87DB-FA7B4B1DE822}"/>
                </a:ext>
              </a:extLst>
            </p:cNvPr>
            <p:cNvSpPr/>
            <p:nvPr/>
          </p:nvSpPr>
          <p:spPr>
            <a:xfrm>
              <a:off x="7473168" y="2924944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BDA40686-ECC3-4B8F-88ED-9C01F08B150A}"/>
                </a:ext>
              </a:extLst>
            </p:cNvPr>
            <p:cNvSpPr/>
            <p:nvPr/>
          </p:nvSpPr>
          <p:spPr>
            <a:xfrm>
              <a:off x="9004962" y="3464366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5E60B42C-E1C8-468B-A6B9-5A29E2ED42E8}"/>
                </a:ext>
              </a:extLst>
            </p:cNvPr>
            <p:cNvCxnSpPr>
              <a:cxnSpLocks/>
              <a:stCxn id="8" idx="3"/>
              <a:endCxn id="19" idx="7"/>
            </p:cNvCxnSpPr>
            <p:nvPr/>
          </p:nvCxnSpPr>
          <p:spPr>
            <a:xfrm flipH="1">
              <a:off x="8096881" y="3618006"/>
              <a:ext cx="934441" cy="1205779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066C85C-F347-44A9-AB6D-02E896D2EA18}"/>
                </a:ext>
              </a:extLst>
            </p:cNvPr>
            <p:cNvSpPr/>
            <p:nvPr/>
          </p:nvSpPr>
          <p:spPr>
            <a:xfrm>
              <a:off x="8751928" y="2095241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84FF8B6-CD6E-4947-98FB-84EC4029FF5C}"/>
                </a:ext>
              </a:extLst>
            </p:cNvPr>
            <p:cNvSpPr/>
            <p:nvPr/>
          </p:nvSpPr>
          <p:spPr>
            <a:xfrm>
              <a:off x="10433802" y="2678318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A7606AFC-D6E7-41AB-A587-D909E2ECEFF3}"/>
                </a:ext>
              </a:extLst>
            </p:cNvPr>
            <p:cNvCxnSpPr>
              <a:cxnSpLocks/>
              <a:stCxn id="11" idx="1"/>
              <a:endCxn id="10" idx="6"/>
            </p:cNvCxnSpPr>
            <p:nvPr/>
          </p:nvCxnSpPr>
          <p:spPr>
            <a:xfrm flipH="1" flipV="1">
              <a:off x="8931928" y="2185241"/>
              <a:ext cx="1528234" cy="5194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B51C1908-BC1A-4280-8C70-2B068C1B866F}"/>
                </a:ext>
              </a:extLst>
            </p:cNvPr>
            <p:cNvCxnSpPr>
              <a:cxnSpLocks/>
              <a:stCxn id="8" idx="6"/>
              <a:endCxn id="11" idx="3"/>
            </p:cNvCxnSpPr>
            <p:nvPr/>
          </p:nvCxnSpPr>
          <p:spPr>
            <a:xfrm flipV="1">
              <a:off x="9184962" y="2831958"/>
              <a:ext cx="1275200" cy="72240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C0187E16-1095-4607-ADB5-E128BF4B2B78}"/>
                </a:ext>
              </a:extLst>
            </p:cNvPr>
            <p:cNvCxnSpPr>
              <a:cxnSpLocks/>
              <a:stCxn id="8" idx="5"/>
              <a:endCxn id="20" idx="1"/>
            </p:cNvCxnSpPr>
            <p:nvPr/>
          </p:nvCxnSpPr>
          <p:spPr>
            <a:xfrm>
              <a:off x="9158602" y="3618006"/>
              <a:ext cx="1057136" cy="959331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D56C3B73-B67F-466F-BCDF-4D513C72D62A}"/>
                </a:ext>
              </a:extLst>
            </p:cNvPr>
            <p:cNvSpPr/>
            <p:nvPr/>
          </p:nvSpPr>
          <p:spPr>
            <a:xfrm>
              <a:off x="7943241" y="4797425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C6A9A0D3-32CD-4CBE-BAC7-27A649CD4013}"/>
                </a:ext>
              </a:extLst>
            </p:cNvPr>
            <p:cNvSpPr/>
            <p:nvPr/>
          </p:nvSpPr>
          <p:spPr>
            <a:xfrm>
              <a:off x="10189378" y="4550977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9A4696AC-9CCC-4332-BF19-181EC1B447D3}"/>
                </a:ext>
              </a:extLst>
            </p:cNvPr>
            <p:cNvCxnSpPr>
              <a:cxnSpLocks/>
              <a:stCxn id="10" idx="3"/>
              <a:endCxn id="6" idx="7"/>
            </p:cNvCxnSpPr>
            <p:nvPr/>
          </p:nvCxnSpPr>
          <p:spPr>
            <a:xfrm flipH="1">
              <a:off x="7626808" y="2248881"/>
              <a:ext cx="1151480" cy="7024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511EA743-5F46-47ED-8773-FB3F2EE0BC10}"/>
                </a:ext>
              </a:extLst>
            </p:cNvPr>
            <p:cNvCxnSpPr>
              <a:cxnSpLocks/>
              <a:stCxn id="11" idx="4"/>
              <a:endCxn id="20" idx="0"/>
            </p:cNvCxnSpPr>
            <p:nvPr/>
          </p:nvCxnSpPr>
          <p:spPr>
            <a:xfrm flipH="1">
              <a:off x="10279378" y="2858318"/>
              <a:ext cx="244424" cy="16926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060119BC-4A84-4719-AC70-88F6C1ABC278}"/>
                </a:ext>
              </a:extLst>
            </p:cNvPr>
            <p:cNvCxnSpPr>
              <a:cxnSpLocks/>
              <a:stCxn id="19" idx="1"/>
              <a:endCxn id="6" idx="4"/>
            </p:cNvCxnSpPr>
            <p:nvPr/>
          </p:nvCxnSpPr>
          <p:spPr>
            <a:xfrm flipH="1" flipV="1">
              <a:off x="7563168" y="3104944"/>
              <a:ext cx="406433" cy="171884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CE433D1B-560C-44B1-B550-2F5B1EC3871E}"/>
                </a:ext>
              </a:extLst>
            </p:cNvPr>
            <p:cNvCxnSpPr>
              <a:cxnSpLocks/>
              <a:stCxn id="20" idx="2"/>
              <a:endCxn id="19" idx="6"/>
            </p:cNvCxnSpPr>
            <p:nvPr/>
          </p:nvCxnSpPr>
          <p:spPr>
            <a:xfrm flipH="1">
              <a:off x="8123241" y="4640977"/>
              <a:ext cx="2066137" cy="2464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EE467947-51FE-4B06-8F44-2A5885A9063A}"/>
                </a:ext>
              </a:extLst>
            </p:cNvPr>
            <p:cNvCxnSpPr>
              <a:cxnSpLocks/>
              <a:stCxn id="8" idx="2"/>
              <a:endCxn id="6" idx="6"/>
            </p:cNvCxnSpPr>
            <p:nvPr/>
          </p:nvCxnSpPr>
          <p:spPr>
            <a:xfrm flipH="1" flipV="1">
              <a:off x="7653168" y="3014944"/>
              <a:ext cx="1351794" cy="53942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554FF78A-16E1-4C3F-9925-4B95A84761CE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8841928" y="2275241"/>
              <a:ext cx="253034" cy="1189125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25619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Вершина с соседями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B8B7296-444E-4384-BEDE-1D11EF113A3A}"/>
              </a:ext>
            </a:extLst>
          </p:cNvPr>
          <p:cNvSpPr/>
          <p:nvPr/>
        </p:nvSpPr>
        <p:spPr>
          <a:xfrm>
            <a:off x="1139915" y="2073275"/>
            <a:ext cx="56761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узел</a:t>
            </a:r>
          </a:p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  число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  целое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ru-RU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ount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; ← количество смежных узлов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			Делоне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указатель на вершину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ode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ru-RU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ount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); 		←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список смежных вершин</a:t>
            </a:r>
          </a:p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91DF566-C1DB-4282-8CC0-67A0B3E15B6A}"/>
              </a:ext>
            </a:extLst>
          </p:cNvPr>
          <p:cNvGrpSpPr/>
          <p:nvPr/>
        </p:nvGrpSpPr>
        <p:grpSpPr>
          <a:xfrm>
            <a:off x="7473168" y="2095241"/>
            <a:ext cx="3140634" cy="2882184"/>
            <a:chOff x="7473168" y="2095241"/>
            <a:chExt cx="3140634" cy="288218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88B9B4BA-2FC6-4495-B7C1-D08B9CD05B1A}"/>
                </a:ext>
              </a:extLst>
            </p:cNvPr>
            <p:cNvSpPr/>
            <p:nvPr/>
          </p:nvSpPr>
          <p:spPr>
            <a:xfrm>
              <a:off x="7473168" y="2924944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338FF873-47A7-4DB7-9427-6B27D3BFC637}"/>
                </a:ext>
              </a:extLst>
            </p:cNvPr>
            <p:cNvSpPr/>
            <p:nvPr/>
          </p:nvSpPr>
          <p:spPr>
            <a:xfrm>
              <a:off x="9004962" y="3464366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39DD6938-373D-431F-8AE5-D9FA06D44005}"/>
                </a:ext>
              </a:extLst>
            </p:cNvPr>
            <p:cNvCxnSpPr>
              <a:cxnSpLocks/>
              <a:stCxn id="9" idx="3"/>
              <a:endCxn id="16" idx="7"/>
            </p:cNvCxnSpPr>
            <p:nvPr/>
          </p:nvCxnSpPr>
          <p:spPr>
            <a:xfrm flipH="1">
              <a:off x="8096881" y="3618006"/>
              <a:ext cx="934441" cy="1205779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5A027C43-8C04-49CD-B4DB-CF8B9633E3F5}"/>
                </a:ext>
              </a:extLst>
            </p:cNvPr>
            <p:cNvSpPr/>
            <p:nvPr/>
          </p:nvSpPr>
          <p:spPr>
            <a:xfrm>
              <a:off x="8751928" y="2095241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8E569DF5-D0B0-4B95-8DFC-6641D9455D3E}"/>
                </a:ext>
              </a:extLst>
            </p:cNvPr>
            <p:cNvSpPr/>
            <p:nvPr/>
          </p:nvSpPr>
          <p:spPr>
            <a:xfrm>
              <a:off x="10433802" y="2678318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02A471F3-2137-4F4E-9468-60C04D5643AB}"/>
                </a:ext>
              </a:extLst>
            </p:cNvPr>
            <p:cNvCxnSpPr>
              <a:cxnSpLocks/>
              <a:stCxn id="12" idx="1"/>
              <a:endCxn id="11" idx="6"/>
            </p:cNvCxnSpPr>
            <p:nvPr/>
          </p:nvCxnSpPr>
          <p:spPr>
            <a:xfrm flipH="1" flipV="1">
              <a:off x="8931928" y="2185241"/>
              <a:ext cx="1528234" cy="5194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B311C587-3F8E-4AF1-B0C3-5DF892089F68}"/>
                </a:ext>
              </a:extLst>
            </p:cNvPr>
            <p:cNvCxnSpPr>
              <a:cxnSpLocks/>
              <a:stCxn id="9" idx="6"/>
              <a:endCxn id="12" idx="3"/>
            </p:cNvCxnSpPr>
            <p:nvPr/>
          </p:nvCxnSpPr>
          <p:spPr>
            <a:xfrm flipV="1">
              <a:off x="9184962" y="2831958"/>
              <a:ext cx="1275200" cy="72240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EB4EFEEB-F2DB-4D05-9923-B56C7BDC8E24}"/>
                </a:ext>
              </a:extLst>
            </p:cNvPr>
            <p:cNvCxnSpPr>
              <a:cxnSpLocks/>
              <a:stCxn id="9" idx="5"/>
              <a:endCxn id="17" idx="1"/>
            </p:cNvCxnSpPr>
            <p:nvPr/>
          </p:nvCxnSpPr>
          <p:spPr>
            <a:xfrm>
              <a:off x="9158602" y="3618006"/>
              <a:ext cx="1057136" cy="959331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DDA5772-EF76-42B1-A074-19AD66266165}"/>
                </a:ext>
              </a:extLst>
            </p:cNvPr>
            <p:cNvSpPr/>
            <p:nvPr/>
          </p:nvSpPr>
          <p:spPr>
            <a:xfrm>
              <a:off x="7943241" y="4797425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1269C5A1-5739-4CE9-BD9D-B73B1E7D06FC}"/>
                </a:ext>
              </a:extLst>
            </p:cNvPr>
            <p:cNvSpPr/>
            <p:nvPr/>
          </p:nvSpPr>
          <p:spPr>
            <a:xfrm>
              <a:off x="10189378" y="4550977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062A244-EFB8-406D-BE67-9A159C5311E9}"/>
                </a:ext>
              </a:extLst>
            </p:cNvPr>
            <p:cNvCxnSpPr>
              <a:cxnSpLocks/>
              <a:stCxn id="11" idx="3"/>
              <a:endCxn id="6" idx="7"/>
            </p:cNvCxnSpPr>
            <p:nvPr/>
          </p:nvCxnSpPr>
          <p:spPr>
            <a:xfrm flipH="1">
              <a:off x="7626808" y="2248881"/>
              <a:ext cx="1151480" cy="7024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FB500877-36CB-4E22-822E-3FB604E17C34}"/>
                </a:ext>
              </a:extLst>
            </p:cNvPr>
            <p:cNvCxnSpPr>
              <a:cxnSpLocks/>
              <a:stCxn id="12" idx="4"/>
              <a:endCxn id="17" idx="0"/>
            </p:cNvCxnSpPr>
            <p:nvPr/>
          </p:nvCxnSpPr>
          <p:spPr>
            <a:xfrm flipH="1">
              <a:off x="10279378" y="2858318"/>
              <a:ext cx="244424" cy="16926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F7F45504-100D-4D69-8AE3-9581D39844C8}"/>
                </a:ext>
              </a:extLst>
            </p:cNvPr>
            <p:cNvCxnSpPr>
              <a:cxnSpLocks/>
              <a:stCxn id="16" idx="1"/>
              <a:endCxn id="6" idx="4"/>
            </p:cNvCxnSpPr>
            <p:nvPr/>
          </p:nvCxnSpPr>
          <p:spPr>
            <a:xfrm flipH="1" flipV="1">
              <a:off x="7563168" y="3104944"/>
              <a:ext cx="406433" cy="171884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30533C92-9744-42BD-A10E-EC5472330B97}"/>
                </a:ext>
              </a:extLst>
            </p:cNvPr>
            <p:cNvCxnSpPr>
              <a:cxnSpLocks/>
              <a:stCxn id="17" idx="2"/>
              <a:endCxn id="16" idx="6"/>
            </p:cNvCxnSpPr>
            <p:nvPr/>
          </p:nvCxnSpPr>
          <p:spPr>
            <a:xfrm flipH="1">
              <a:off x="8123241" y="4640977"/>
              <a:ext cx="2066137" cy="24644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1530352B-197E-457A-8A37-8DB561542958}"/>
                </a:ext>
              </a:extLst>
            </p:cNvPr>
            <p:cNvCxnSpPr>
              <a:cxnSpLocks/>
              <a:stCxn id="9" idx="2"/>
              <a:endCxn id="6" idx="6"/>
            </p:cNvCxnSpPr>
            <p:nvPr/>
          </p:nvCxnSpPr>
          <p:spPr>
            <a:xfrm flipH="1" flipV="1">
              <a:off x="7653168" y="3014944"/>
              <a:ext cx="1351794" cy="53942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C88B40CD-0E83-4A35-B9EF-404E7DF5D3F0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H="1" flipV="1">
              <a:off x="8841928" y="2275241"/>
              <a:ext cx="253034" cy="1189125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91273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Вершина с соседями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189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Список соседей определяет в неявном виде рёбра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Треугольники при этом не представляются вообще,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что является обычно существенным препятствием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дальнейшего применения триангуляции.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29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ломанной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Дана ломаная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составленная из двух отрезков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Идя по ней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в какую сторону мы поворачиваем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налево или направо?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blipFill>
                <a:blip r:embed="rId2"/>
                <a:stretch>
                  <a:fillRect l="-2376" t="-2273" r="-905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>
            <a:spLocks noChangeAspect="1"/>
          </p:cNvSpPr>
          <p:nvPr/>
        </p:nvSpPr>
        <p:spPr>
          <a:xfrm>
            <a:off x="9264352" y="3573016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7597616" y="3634472"/>
            <a:ext cx="1677280" cy="1317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63E0A646-A324-429B-A083-73EA3067519A}"/>
              </a:ext>
            </a:extLst>
          </p:cNvPr>
          <p:cNvSpPr>
            <a:spLocks noChangeAspect="1"/>
          </p:cNvSpPr>
          <p:nvPr/>
        </p:nvSpPr>
        <p:spPr>
          <a:xfrm>
            <a:off x="7806200" y="2619410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E30811-6FC5-4E32-ACF4-49F04E1226F8}"/>
              </a:ext>
            </a:extLst>
          </p:cNvPr>
          <p:cNvCxnSpPr>
            <a:cxnSpLocks/>
            <a:stCxn id="9" idx="5"/>
            <a:endCxn id="7" idx="1"/>
          </p:cNvCxnSpPr>
          <p:nvPr/>
        </p:nvCxnSpPr>
        <p:spPr>
          <a:xfrm>
            <a:off x="7867656" y="2680866"/>
            <a:ext cx="1407240" cy="9026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87AF5-E736-426B-BA4C-129581563058}"/>
                  </a:ext>
                </a:extLst>
              </p:cNvPr>
              <p:cNvSpPr txBox="1"/>
              <p:nvPr/>
            </p:nvSpPr>
            <p:spPr>
              <a:xfrm>
                <a:off x="7195920" y="4822648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D87AF5-E736-426B-BA4C-129581563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20" y="4822648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369562-50E6-4DD2-B828-7D441B11307E}"/>
                  </a:ext>
                </a:extLst>
              </p:cNvPr>
              <p:cNvSpPr txBox="1"/>
              <p:nvPr/>
            </p:nvSpPr>
            <p:spPr>
              <a:xfrm>
                <a:off x="9340724" y="342900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369562-50E6-4DD2-B828-7D441B113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724" y="3429000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40D7A0-F82C-4ADF-939A-E85403642D9A}"/>
                  </a:ext>
                </a:extLst>
              </p:cNvPr>
              <p:cNvSpPr txBox="1"/>
              <p:nvPr/>
            </p:nvSpPr>
            <p:spPr>
              <a:xfrm>
                <a:off x="7320136" y="2267378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40D7A0-F82C-4ADF-939A-E85403642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2267378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020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Вершина с соседями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1890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Среднее число смежных вершин в триангуляции Делоне равно 6, поэтому при 8-байтовом представлении координат, 4-байтовых целых и 4-байтовых указателях суммарный объем памяти, занимаемый данной структурой триангуляцией,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44⋅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18908" cy="2246769"/>
              </a:xfrm>
              <a:prstGeom prst="rect">
                <a:avLst/>
              </a:prstGeom>
              <a:blipFill>
                <a:blip r:embed="rId2"/>
                <a:stretch>
                  <a:fillRect l="-1291" t="-2710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004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Структура данных «Двойные рёбра»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3895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ребра хранятся следующие указатели: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1) на концевую вершину ребра;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2) на следующее по часовой стрелке ребро в треугольнике, находящемся справа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от данного ребра;</a:t>
            </a:r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7A995371-DFBE-47B7-AC24-BD3707FA11CA}"/>
              </a:ext>
            </a:extLst>
          </p:cNvPr>
          <p:cNvGrpSpPr/>
          <p:nvPr/>
        </p:nvGrpSpPr>
        <p:grpSpPr>
          <a:xfrm>
            <a:off x="7750831" y="2780928"/>
            <a:ext cx="2161593" cy="1900938"/>
            <a:chOff x="8290871" y="2511734"/>
            <a:chExt cx="2161593" cy="1900938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2B443EFC-7461-41AE-8DF4-8D0707FF82D5}"/>
                </a:ext>
              </a:extLst>
            </p:cNvPr>
            <p:cNvSpPr/>
            <p:nvPr/>
          </p:nvSpPr>
          <p:spPr>
            <a:xfrm>
              <a:off x="9480376" y="2511734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C0F18E8F-5504-4ACE-8F49-E0932E43CCA2}"/>
                </a:ext>
              </a:extLst>
            </p:cNvPr>
            <p:cNvSpPr/>
            <p:nvPr/>
          </p:nvSpPr>
          <p:spPr>
            <a:xfrm>
              <a:off x="10272464" y="4232672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4BEC7C76-B90A-4CFE-985B-A718D60E4F3C}"/>
                </a:ext>
              </a:extLst>
            </p:cNvPr>
            <p:cNvCxnSpPr>
              <a:cxnSpLocks/>
              <a:stCxn id="10" idx="5"/>
              <a:endCxn id="18" idx="0"/>
            </p:cNvCxnSpPr>
            <p:nvPr/>
          </p:nvCxnSpPr>
          <p:spPr>
            <a:xfrm>
              <a:off x="9634016" y="2665374"/>
              <a:ext cx="728448" cy="15672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A3C89F42-4371-402E-863C-B2EEED4E0464}"/>
                </a:ext>
              </a:extLst>
            </p:cNvPr>
            <p:cNvCxnSpPr>
              <a:cxnSpLocks/>
              <a:stCxn id="25" idx="7"/>
              <a:endCxn id="10" idx="3"/>
            </p:cNvCxnSpPr>
            <p:nvPr/>
          </p:nvCxnSpPr>
          <p:spPr>
            <a:xfrm flipV="1">
              <a:off x="8444511" y="2665374"/>
              <a:ext cx="1062225" cy="141365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733D9595-0B62-4D9F-881F-E31A9778F46B}"/>
                </a:ext>
              </a:extLst>
            </p:cNvPr>
            <p:cNvCxnSpPr>
              <a:cxnSpLocks/>
              <a:stCxn id="18" idx="2"/>
              <a:endCxn id="25" idx="6"/>
            </p:cNvCxnSpPr>
            <p:nvPr/>
          </p:nvCxnSpPr>
          <p:spPr>
            <a:xfrm flipH="1" flipV="1">
              <a:off x="8470871" y="4142672"/>
              <a:ext cx="1801593" cy="18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C3256BE8-EE7D-4EED-8048-418042EBE8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492" y="3067838"/>
              <a:ext cx="821178" cy="36116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461F6AD4-EABB-42C7-AB40-B33016E5D739}"/>
                </a:ext>
              </a:extLst>
            </p:cNvPr>
            <p:cNvSpPr/>
            <p:nvPr/>
          </p:nvSpPr>
          <p:spPr>
            <a:xfrm>
              <a:off x="8290871" y="4052672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36" name="Соединитель: изогнутый 35">
              <a:extLst>
                <a:ext uri="{FF2B5EF4-FFF2-40B4-BE49-F238E27FC236}">
                  <a16:creationId xmlns:a16="http://schemas.microsoft.com/office/drawing/2014/main" id="{AB760F9D-E660-45A8-9648-2A170ADA38F1}"/>
                </a:ext>
              </a:extLst>
            </p:cNvPr>
            <p:cNvCxnSpPr>
              <a:cxnSpLocks/>
              <a:endCxn id="10" idx="4"/>
            </p:cNvCxnSpPr>
            <p:nvPr/>
          </p:nvCxnSpPr>
          <p:spPr>
            <a:xfrm rot="5400000" flipH="1" flipV="1">
              <a:off x="8882519" y="2741143"/>
              <a:ext cx="737266" cy="638448"/>
            </a:xfrm>
            <a:prstGeom prst="curvedConnector3">
              <a:avLst>
                <a:gd name="adj1" fmla="val 906"/>
              </a:avLst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Соединитель: изогнутый 47">
              <a:extLst>
                <a:ext uri="{FF2B5EF4-FFF2-40B4-BE49-F238E27FC236}">
                  <a16:creationId xmlns:a16="http://schemas.microsoft.com/office/drawing/2014/main" id="{64347EA7-8D14-41EF-BBDE-74E724027E0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33853" y="2951011"/>
              <a:ext cx="564269" cy="368121"/>
            </a:xfrm>
            <a:prstGeom prst="curvedConnector3">
              <a:avLst>
                <a:gd name="adj1" fmla="val 119209"/>
              </a:avLst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 стрелкой 59">
              <a:extLst>
                <a:ext uri="{FF2B5EF4-FFF2-40B4-BE49-F238E27FC236}">
                  <a16:creationId xmlns:a16="http://schemas.microsoft.com/office/drawing/2014/main" id="{4259DFD6-F78F-4DBF-8A01-FFCB861D3312}"/>
                </a:ext>
              </a:extLst>
            </p:cNvPr>
            <p:cNvCxnSpPr>
              <a:cxnSpLocks/>
              <a:stCxn id="25" idx="0"/>
              <a:endCxn id="10" idx="2"/>
            </p:cNvCxnSpPr>
            <p:nvPr/>
          </p:nvCxnSpPr>
          <p:spPr>
            <a:xfrm flipV="1">
              <a:off x="8380871" y="2601734"/>
              <a:ext cx="1099505" cy="1450938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C8AFF8BF-B1EA-4156-A0F1-17409E68F4A3}"/>
                </a:ext>
              </a:extLst>
            </p:cNvPr>
            <p:cNvCxnSpPr>
              <a:cxnSpLocks/>
            </p:cNvCxnSpPr>
            <p:nvPr/>
          </p:nvCxnSpPr>
          <p:spPr>
            <a:xfrm>
              <a:off x="8930623" y="3417206"/>
              <a:ext cx="576113" cy="199357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48286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Структура данных «Двойные рёбра»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3895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3) на «ребро-близнец», соединяющее те же самые узлы триангуляции, что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данное, но направленное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противоположную сторону;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4) на треугольник, находящийся справа от ребра.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0A3F38-EF83-4D33-9A5B-516B345C9036}"/>
              </a:ext>
            </a:extLst>
          </p:cNvPr>
          <p:cNvSpPr/>
          <p:nvPr/>
        </p:nvSpPr>
        <p:spPr>
          <a:xfrm>
            <a:off x="10228211" y="2969928"/>
            <a:ext cx="864096" cy="187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248FBFC-529F-46B4-B7A2-EDA08A11A4E6}"/>
              </a:ext>
            </a:extLst>
          </p:cNvPr>
          <p:cNvGrpSpPr/>
          <p:nvPr/>
        </p:nvGrpSpPr>
        <p:grpSpPr>
          <a:xfrm>
            <a:off x="7750831" y="2780928"/>
            <a:ext cx="2161593" cy="1900938"/>
            <a:chOff x="8290871" y="2511734"/>
            <a:chExt cx="2161593" cy="1900938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8DA9C5DD-6221-4E7A-90EA-A531E4A91DE0}"/>
                </a:ext>
              </a:extLst>
            </p:cNvPr>
            <p:cNvSpPr/>
            <p:nvPr/>
          </p:nvSpPr>
          <p:spPr>
            <a:xfrm>
              <a:off x="9480376" y="2511734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864667BE-A848-40DE-A468-945D8C56AF7B}"/>
                </a:ext>
              </a:extLst>
            </p:cNvPr>
            <p:cNvSpPr/>
            <p:nvPr/>
          </p:nvSpPr>
          <p:spPr>
            <a:xfrm>
              <a:off x="10272464" y="4232672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FFF06CFE-0C9A-492B-9DFC-335FCE65192C}"/>
                </a:ext>
              </a:extLst>
            </p:cNvPr>
            <p:cNvCxnSpPr>
              <a:cxnSpLocks/>
              <a:stCxn id="9" idx="5"/>
              <a:endCxn id="10" idx="0"/>
            </p:cNvCxnSpPr>
            <p:nvPr/>
          </p:nvCxnSpPr>
          <p:spPr>
            <a:xfrm>
              <a:off x="9634016" y="2665374"/>
              <a:ext cx="728448" cy="15672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6C8DAED-877B-4012-A5F3-1A39EC28F2B1}"/>
                </a:ext>
              </a:extLst>
            </p:cNvPr>
            <p:cNvCxnSpPr>
              <a:cxnSpLocks/>
              <a:stCxn id="15" idx="7"/>
              <a:endCxn id="9" idx="3"/>
            </p:cNvCxnSpPr>
            <p:nvPr/>
          </p:nvCxnSpPr>
          <p:spPr>
            <a:xfrm flipV="1">
              <a:off x="8444511" y="2665374"/>
              <a:ext cx="1062225" cy="141365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AD87CFD8-F049-4168-813D-2FDD0962D67C}"/>
                </a:ext>
              </a:extLst>
            </p:cNvPr>
            <p:cNvCxnSpPr>
              <a:cxnSpLocks/>
              <a:stCxn id="10" idx="2"/>
              <a:endCxn id="15" idx="6"/>
            </p:cNvCxnSpPr>
            <p:nvPr/>
          </p:nvCxnSpPr>
          <p:spPr>
            <a:xfrm flipH="1" flipV="1">
              <a:off x="8470871" y="4142672"/>
              <a:ext cx="1801593" cy="18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6AABAB6B-07DB-45CF-9BD8-FFAF04223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492" y="3067838"/>
              <a:ext cx="821178" cy="36116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40C186F-06CB-4021-888E-58E69428FE30}"/>
                </a:ext>
              </a:extLst>
            </p:cNvPr>
            <p:cNvSpPr/>
            <p:nvPr/>
          </p:nvSpPr>
          <p:spPr>
            <a:xfrm>
              <a:off x="8290871" y="4052672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6" name="Соединитель: изогнутый 15">
              <a:extLst>
                <a:ext uri="{FF2B5EF4-FFF2-40B4-BE49-F238E27FC236}">
                  <a16:creationId xmlns:a16="http://schemas.microsoft.com/office/drawing/2014/main" id="{0128D741-D904-4608-9054-E8977DC0EA3A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rot="5400000" flipH="1" flipV="1">
              <a:off x="8882519" y="2741143"/>
              <a:ext cx="737266" cy="638448"/>
            </a:xfrm>
            <a:prstGeom prst="curvedConnector3">
              <a:avLst>
                <a:gd name="adj1" fmla="val 906"/>
              </a:avLst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Соединитель: изогнутый 16">
              <a:extLst>
                <a:ext uri="{FF2B5EF4-FFF2-40B4-BE49-F238E27FC236}">
                  <a16:creationId xmlns:a16="http://schemas.microsoft.com/office/drawing/2014/main" id="{2F874BAA-8FCF-43E7-9C1D-CC5CD5586B5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33853" y="2951011"/>
              <a:ext cx="564269" cy="368121"/>
            </a:xfrm>
            <a:prstGeom prst="curvedConnector3">
              <a:avLst>
                <a:gd name="adj1" fmla="val 119209"/>
              </a:avLst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E770FFE9-272D-4ABF-994E-7BE06079AE9F}"/>
                </a:ext>
              </a:extLst>
            </p:cNvPr>
            <p:cNvCxnSpPr>
              <a:cxnSpLocks/>
              <a:stCxn id="15" idx="0"/>
              <a:endCxn id="9" idx="2"/>
            </p:cNvCxnSpPr>
            <p:nvPr/>
          </p:nvCxnSpPr>
          <p:spPr>
            <a:xfrm flipV="1">
              <a:off x="8380871" y="2601734"/>
              <a:ext cx="1099505" cy="1450938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A56C98D7-F933-4F6F-B9AC-2FC463B69005}"/>
                </a:ext>
              </a:extLst>
            </p:cNvPr>
            <p:cNvCxnSpPr>
              <a:cxnSpLocks/>
            </p:cNvCxnSpPr>
            <p:nvPr/>
          </p:nvCxnSpPr>
          <p:spPr>
            <a:xfrm>
              <a:off x="8930623" y="3417206"/>
              <a:ext cx="576113" cy="199357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49759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Двойные рёбра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D9C946-A9AA-4EE4-85BE-12549BDA8468}"/>
              </a:ext>
            </a:extLst>
          </p:cNvPr>
          <p:cNvSpPr/>
          <p:nvPr/>
        </p:nvSpPr>
        <p:spPr>
          <a:xfrm>
            <a:off x="10809832" y="3062868"/>
            <a:ext cx="864096" cy="187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0A3F38-EF83-4D33-9A5B-516B345C9036}"/>
              </a:ext>
            </a:extLst>
          </p:cNvPr>
          <p:cNvSpPr/>
          <p:nvPr/>
        </p:nvSpPr>
        <p:spPr>
          <a:xfrm>
            <a:off x="11208568" y="2348880"/>
            <a:ext cx="864096" cy="187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2530E-5BBE-4C9D-8A30-250D3BC0D48D}"/>
              </a:ext>
            </a:extLst>
          </p:cNvPr>
          <p:cNvSpPr txBox="1"/>
          <p:nvPr/>
        </p:nvSpPr>
        <p:spPr>
          <a:xfrm>
            <a:off x="1140148" y="2073548"/>
            <a:ext cx="70444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ребро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указатель на вершину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ode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концевую вершину ребра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указатель на ребро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следующее по часовой стрелке</a:t>
            </a:r>
            <a:b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			      в треугольнике справа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указатель на ребро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win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ребро-близнец, направленное</a:t>
            </a:r>
            <a:b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			     в другую сторону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указатель на треугольник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riangle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указатель на треугольник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				      справа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3D725D43-257A-405A-A630-A9A8E2E8D473}"/>
              </a:ext>
            </a:extLst>
          </p:cNvPr>
          <p:cNvGrpSpPr/>
          <p:nvPr/>
        </p:nvGrpSpPr>
        <p:grpSpPr>
          <a:xfrm>
            <a:off x="8815152" y="2554240"/>
            <a:ext cx="2161593" cy="1900938"/>
            <a:chOff x="8290871" y="2511734"/>
            <a:chExt cx="2161593" cy="1900938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0875898D-8CDD-43B2-B9C0-82D2A7FA61ED}"/>
                </a:ext>
              </a:extLst>
            </p:cNvPr>
            <p:cNvSpPr/>
            <p:nvPr/>
          </p:nvSpPr>
          <p:spPr>
            <a:xfrm>
              <a:off x="9480376" y="2511734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75BE1FB-259E-4B00-A914-91ADFF1349E5}"/>
                </a:ext>
              </a:extLst>
            </p:cNvPr>
            <p:cNvSpPr/>
            <p:nvPr/>
          </p:nvSpPr>
          <p:spPr>
            <a:xfrm>
              <a:off x="10272464" y="4232672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DB8DB023-9A4F-40D3-8998-C9AA7229A8C9}"/>
                </a:ext>
              </a:extLst>
            </p:cNvPr>
            <p:cNvCxnSpPr>
              <a:cxnSpLocks/>
              <a:stCxn id="10" idx="5"/>
              <a:endCxn id="11" idx="0"/>
            </p:cNvCxnSpPr>
            <p:nvPr/>
          </p:nvCxnSpPr>
          <p:spPr>
            <a:xfrm>
              <a:off x="9634016" y="2665374"/>
              <a:ext cx="728448" cy="15672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AF4D5E2-8A67-4A0C-8048-79301DA40E79}"/>
                </a:ext>
              </a:extLst>
            </p:cNvPr>
            <p:cNvCxnSpPr>
              <a:cxnSpLocks/>
              <a:stCxn id="16" idx="7"/>
              <a:endCxn id="10" idx="3"/>
            </p:cNvCxnSpPr>
            <p:nvPr/>
          </p:nvCxnSpPr>
          <p:spPr>
            <a:xfrm flipV="1">
              <a:off x="8444511" y="2665374"/>
              <a:ext cx="1062225" cy="141365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A3A45982-E3C1-4A66-BE65-ACA9A2D48645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 flipV="1">
              <a:off x="8470871" y="4142672"/>
              <a:ext cx="1801593" cy="18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AE3AFA92-732E-455E-9B56-E1309505BC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492" y="3067838"/>
              <a:ext cx="821178" cy="36116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8D1E88F5-4C3C-41B2-835D-ACFA896B9854}"/>
                </a:ext>
              </a:extLst>
            </p:cNvPr>
            <p:cNvSpPr/>
            <p:nvPr/>
          </p:nvSpPr>
          <p:spPr>
            <a:xfrm>
              <a:off x="8290871" y="4052672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7" name="Соединитель: изогнутый 16">
              <a:extLst>
                <a:ext uri="{FF2B5EF4-FFF2-40B4-BE49-F238E27FC236}">
                  <a16:creationId xmlns:a16="http://schemas.microsoft.com/office/drawing/2014/main" id="{2EE01895-2202-4841-8786-B26D66451CCF}"/>
                </a:ext>
              </a:extLst>
            </p:cNvPr>
            <p:cNvCxnSpPr>
              <a:cxnSpLocks/>
              <a:endCxn id="10" idx="4"/>
            </p:cNvCxnSpPr>
            <p:nvPr/>
          </p:nvCxnSpPr>
          <p:spPr>
            <a:xfrm rot="5400000" flipH="1" flipV="1">
              <a:off x="8882519" y="2741143"/>
              <a:ext cx="737266" cy="638448"/>
            </a:xfrm>
            <a:prstGeom prst="curvedConnector3">
              <a:avLst>
                <a:gd name="adj1" fmla="val 906"/>
              </a:avLst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Соединитель: изогнутый 17">
              <a:extLst>
                <a:ext uri="{FF2B5EF4-FFF2-40B4-BE49-F238E27FC236}">
                  <a16:creationId xmlns:a16="http://schemas.microsoft.com/office/drawing/2014/main" id="{E9816431-7AA2-47E1-960C-FC7A607FC9E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33853" y="2951011"/>
              <a:ext cx="564269" cy="368121"/>
            </a:xfrm>
            <a:prstGeom prst="curvedConnector3">
              <a:avLst>
                <a:gd name="adj1" fmla="val 119209"/>
              </a:avLst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E3918203-89E4-4BF9-A963-16BA815B3D8A}"/>
                </a:ext>
              </a:extLst>
            </p:cNvPr>
            <p:cNvCxnSpPr>
              <a:cxnSpLocks/>
              <a:stCxn id="16" idx="0"/>
              <a:endCxn id="10" idx="2"/>
            </p:cNvCxnSpPr>
            <p:nvPr/>
          </p:nvCxnSpPr>
          <p:spPr>
            <a:xfrm flipV="1">
              <a:off x="8380871" y="2601734"/>
              <a:ext cx="1099505" cy="1450938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3043B7FC-30C6-47EB-8FC8-1E8EC08501E4}"/>
                </a:ext>
              </a:extLst>
            </p:cNvPr>
            <p:cNvCxnSpPr>
              <a:cxnSpLocks/>
            </p:cNvCxnSpPr>
            <p:nvPr/>
          </p:nvCxnSpPr>
          <p:spPr>
            <a:xfrm>
              <a:off x="8930623" y="3417206"/>
              <a:ext cx="576113" cy="199357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07513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Двойные рёбра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FA5F0-5C02-4E48-BA7A-82AF8A680C83}"/>
              </a:ext>
            </a:extLst>
          </p:cNvPr>
          <p:cNvSpPr txBox="1"/>
          <p:nvPr/>
        </p:nvSpPr>
        <p:spPr>
          <a:xfrm>
            <a:off x="1145967" y="2060575"/>
            <a:ext cx="495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ребро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  …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B3735A-22D1-4904-8352-01AB3460D833}"/>
              </a:ext>
            </a:extLst>
          </p:cNvPr>
          <p:cNvSpPr/>
          <p:nvPr/>
        </p:nvSpPr>
        <p:spPr>
          <a:xfrm>
            <a:off x="1145967" y="3597097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вершина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};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E221894-FCC0-4372-92F8-53EF87DBF48D}"/>
              </a:ext>
            </a:extLst>
          </p:cNvPr>
          <p:cNvSpPr/>
          <p:nvPr/>
        </p:nvSpPr>
        <p:spPr>
          <a:xfrm>
            <a:off x="6105421" y="2073275"/>
            <a:ext cx="4380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← в записи нет обязательных полей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A742E211-7312-4B85-8654-B40A280B3402}"/>
              </a:ext>
            </a:extLst>
          </p:cNvPr>
          <p:cNvGrpSpPr/>
          <p:nvPr/>
        </p:nvGrpSpPr>
        <p:grpSpPr>
          <a:xfrm>
            <a:off x="7464152" y="3595430"/>
            <a:ext cx="2161593" cy="1900938"/>
            <a:chOff x="8290871" y="2511734"/>
            <a:chExt cx="2161593" cy="1900938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E58C0803-2F73-42B8-9528-A56493C531D5}"/>
                </a:ext>
              </a:extLst>
            </p:cNvPr>
            <p:cNvSpPr/>
            <p:nvPr/>
          </p:nvSpPr>
          <p:spPr>
            <a:xfrm>
              <a:off x="9480376" y="2511734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272C3B02-3369-4A9C-A215-F600060CA5F3}"/>
                </a:ext>
              </a:extLst>
            </p:cNvPr>
            <p:cNvSpPr/>
            <p:nvPr/>
          </p:nvSpPr>
          <p:spPr>
            <a:xfrm>
              <a:off x="10272464" y="4232672"/>
              <a:ext cx="180000" cy="1800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9" name="Прямая со стрелкой 8">
              <a:extLst>
                <a:ext uri="{FF2B5EF4-FFF2-40B4-BE49-F238E27FC236}">
                  <a16:creationId xmlns:a16="http://schemas.microsoft.com/office/drawing/2014/main" id="{979BB783-88C4-4298-9E49-B3FB07432CF5}"/>
                </a:ext>
              </a:extLst>
            </p:cNvPr>
            <p:cNvCxnSpPr>
              <a:cxnSpLocks/>
              <a:stCxn id="7" idx="5"/>
              <a:endCxn id="8" idx="0"/>
            </p:cNvCxnSpPr>
            <p:nvPr/>
          </p:nvCxnSpPr>
          <p:spPr>
            <a:xfrm>
              <a:off x="9634016" y="2665374"/>
              <a:ext cx="728448" cy="156729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9BABDB-BADA-4DDB-95B4-E770861DC90A}"/>
                </a:ext>
              </a:extLst>
            </p:cNvPr>
            <p:cNvCxnSpPr>
              <a:cxnSpLocks/>
              <a:stCxn id="16" idx="7"/>
              <a:endCxn id="7" idx="3"/>
            </p:cNvCxnSpPr>
            <p:nvPr/>
          </p:nvCxnSpPr>
          <p:spPr>
            <a:xfrm flipV="1">
              <a:off x="8444511" y="2665374"/>
              <a:ext cx="1062225" cy="141365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98968E57-1C6D-4FA5-B7F5-8B07452AC562}"/>
                </a:ext>
              </a:extLst>
            </p:cNvPr>
            <p:cNvCxnSpPr>
              <a:cxnSpLocks/>
              <a:stCxn id="8" idx="2"/>
              <a:endCxn id="16" idx="6"/>
            </p:cNvCxnSpPr>
            <p:nvPr/>
          </p:nvCxnSpPr>
          <p:spPr>
            <a:xfrm flipH="1" flipV="1">
              <a:off x="8470871" y="4142672"/>
              <a:ext cx="1801593" cy="18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4D53D4CA-A410-48B6-83B8-7ED81DCA3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492" y="3067838"/>
              <a:ext cx="821178" cy="36116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C166B2B-EB03-4106-8A73-62EDDF93A2B4}"/>
                </a:ext>
              </a:extLst>
            </p:cNvPr>
            <p:cNvSpPr/>
            <p:nvPr/>
          </p:nvSpPr>
          <p:spPr>
            <a:xfrm>
              <a:off x="8290871" y="4052672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7" name="Соединитель: изогнутый 16">
              <a:extLst>
                <a:ext uri="{FF2B5EF4-FFF2-40B4-BE49-F238E27FC236}">
                  <a16:creationId xmlns:a16="http://schemas.microsoft.com/office/drawing/2014/main" id="{90F49C82-D8B2-4C64-AD6D-112E1C6446DA}"/>
                </a:ext>
              </a:extLst>
            </p:cNvPr>
            <p:cNvCxnSpPr>
              <a:cxnSpLocks/>
              <a:endCxn id="7" idx="4"/>
            </p:cNvCxnSpPr>
            <p:nvPr/>
          </p:nvCxnSpPr>
          <p:spPr>
            <a:xfrm rot="5400000" flipH="1" flipV="1">
              <a:off x="8882519" y="2741143"/>
              <a:ext cx="737266" cy="638448"/>
            </a:xfrm>
            <a:prstGeom prst="curvedConnector3">
              <a:avLst>
                <a:gd name="adj1" fmla="val 906"/>
              </a:avLst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Соединитель: изогнутый 17">
              <a:extLst>
                <a:ext uri="{FF2B5EF4-FFF2-40B4-BE49-F238E27FC236}">
                  <a16:creationId xmlns:a16="http://schemas.microsoft.com/office/drawing/2014/main" id="{843EBC6D-A7DB-44CB-8398-46606A9C4D8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833853" y="2951011"/>
              <a:ext cx="564269" cy="368121"/>
            </a:xfrm>
            <a:prstGeom prst="curvedConnector3">
              <a:avLst>
                <a:gd name="adj1" fmla="val 119209"/>
              </a:avLst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E39A95DF-633C-4278-8E4B-061FB459F3CA}"/>
                </a:ext>
              </a:extLst>
            </p:cNvPr>
            <p:cNvCxnSpPr>
              <a:cxnSpLocks/>
              <a:stCxn id="16" idx="0"/>
              <a:endCxn id="7" idx="2"/>
            </p:cNvCxnSpPr>
            <p:nvPr/>
          </p:nvCxnSpPr>
          <p:spPr>
            <a:xfrm flipV="1">
              <a:off x="8380871" y="2601734"/>
              <a:ext cx="1099505" cy="1450938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A82D5029-4732-44BB-9D5D-8FDE3F18E961}"/>
                </a:ext>
              </a:extLst>
            </p:cNvPr>
            <p:cNvCxnSpPr>
              <a:cxnSpLocks/>
            </p:cNvCxnSpPr>
            <p:nvPr/>
          </p:nvCxnSpPr>
          <p:spPr>
            <a:xfrm>
              <a:off x="8930623" y="3417206"/>
              <a:ext cx="576113" cy="199357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610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Двойные рёбра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8C109-8589-446C-8310-F622F2BDB6FC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1890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Недостатками данной структуры является представление треугольников в неявном виде, а также большой расход памяти, составляющий при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8-байтовом представлении координат и 4-байтовых указателях не менее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64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 (не учитывая расход памяти на представление дополнительных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данных в треугольниках.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8C109-8589-446C-8310-F622F2BD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18908" cy="2677656"/>
              </a:xfrm>
              <a:prstGeom prst="rect">
                <a:avLst/>
              </a:prstGeom>
              <a:blipFill>
                <a:blip r:embed="rId3"/>
                <a:stretch>
                  <a:fillRect l="-1291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6226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треугольника хранятся три указателя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образующие его вершины и три указателя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смежные треугольники.</a:t>
            </a:r>
          </a:p>
        </p:txBody>
      </p: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E03C1A48-DE16-491C-BBB6-DC2B5213487E}"/>
              </a:ext>
            </a:extLst>
          </p:cNvPr>
          <p:cNvGrpSpPr/>
          <p:nvPr/>
        </p:nvGrpSpPr>
        <p:grpSpPr>
          <a:xfrm>
            <a:off x="7968208" y="2416879"/>
            <a:ext cx="2161593" cy="1946639"/>
            <a:chOff x="7968208" y="2416879"/>
            <a:chExt cx="2161593" cy="1946639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1F59921D-0DCD-42A7-BEF7-5C02ED20CC05}"/>
                </a:ext>
              </a:extLst>
            </p:cNvPr>
            <p:cNvSpPr/>
            <p:nvPr/>
          </p:nvSpPr>
          <p:spPr>
            <a:xfrm>
              <a:off x="9157713" y="2416879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7BBCD179-8E57-444A-982C-D54EAB999E6A}"/>
                </a:ext>
              </a:extLst>
            </p:cNvPr>
            <p:cNvSpPr/>
            <p:nvPr/>
          </p:nvSpPr>
          <p:spPr>
            <a:xfrm>
              <a:off x="9949801" y="413781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CC9DEF11-EAF1-43B0-B482-349CB82A53AD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9311353" y="2570519"/>
              <a:ext cx="728448" cy="156729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3E5B1812-EC0E-4701-A509-3038E8EFC7C7}"/>
                </a:ext>
              </a:extLst>
            </p:cNvPr>
            <p:cNvCxnSpPr>
              <a:cxnSpLocks/>
              <a:stCxn id="14" idx="0"/>
              <a:endCxn id="8" idx="3"/>
            </p:cNvCxnSpPr>
            <p:nvPr/>
          </p:nvCxnSpPr>
          <p:spPr>
            <a:xfrm flipV="1">
              <a:off x="8058208" y="2570519"/>
              <a:ext cx="1125865" cy="138729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031A4847-F910-4B10-B01B-3EC6CE43DB25}"/>
                </a:ext>
              </a:extLst>
            </p:cNvPr>
            <p:cNvCxnSpPr>
              <a:cxnSpLocks/>
              <a:stCxn id="9" idx="2"/>
              <a:endCxn id="14" idx="6"/>
            </p:cNvCxnSpPr>
            <p:nvPr/>
          </p:nvCxnSpPr>
          <p:spPr>
            <a:xfrm flipH="1" flipV="1">
              <a:off x="8148208" y="4047817"/>
              <a:ext cx="1801593" cy="180000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5385BD3D-1367-4E28-AA49-C8141676FBEA}"/>
                </a:ext>
              </a:extLst>
            </p:cNvPr>
            <p:cNvCxnSpPr>
              <a:cxnSpLocks/>
              <a:stCxn id="19" idx="0"/>
              <a:endCxn id="8" idx="4"/>
            </p:cNvCxnSpPr>
            <p:nvPr/>
          </p:nvCxnSpPr>
          <p:spPr>
            <a:xfrm flipV="1">
              <a:off x="9157713" y="2596879"/>
              <a:ext cx="90000" cy="81140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A2370B7F-5108-47D4-ABF9-A15A46B5452A}"/>
                </a:ext>
              </a:extLst>
            </p:cNvPr>
            <p:cNvSpPr/>
            <p:nvPr/>
          </p:nvSpPr>
          <p:spPr>
            <a:xfrm>
              <a:off x="7968208" y="395781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A646381-6C23-41CF-80BC-A1455C771210}"/>
                </a:ext>
              </a:extLst>
            </p:cNvPr>
            <p:cNvCxnSpPr>
              <a:cxnSpLocks/>
              <a:stCxn id="19" idx="5"/>
              <a:endCxn id="9" idx="1"/>
            </p:cNvCxnSpPr>
            <p:nvPr/>
          </p:nvCxnSpPr>
          <p:spPr>
            <a:xfrm>
              <a:off x="9221353" y="3561921"/>
              <a:ext cx="754808" cy="602256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3F85F3D9-C6DE-4C87-A3E4-A187473DF0F7}"/>
                </a:ext>
              </a:extLst>
            </p:cNvPr>
            <p:cNvSpPr/>
            <p:nvPr/>
          </p:nvSpPr>
          <p:spPr>
            <a:xfrm>
              <a:off x="9067713" y="3408281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CD479B3B-D887-451E-9A1D-1AB8FC0227C8}"/>
                </a:ext>
              </a:extLst>
            </p:cNvPr>
            <p:cNvCxnSpPr>
              <a:cxnSpLocks/>
              <a:stCxn id="19" idx="2"/>
              <a:endCxn id="14" idx="7"/>
            </p:cNvCxnSpPr>
            <p:nvPr/>
          </p:nvCxnSpPr>
          <p:spPr>
            <a:xfrm flipH="1">
              <a:off x="8121848" y="3498281"/>
              <a:ext cx="945865" cy="485896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Прямая со стрелкой 27">
              <a:extLst>
                <a:ext uri="{FF2B5EF4-FFF2-40B4-BE49-F238E27FC236}">
                  <a16:creationId xmlns:a16="http://schemas.microsoft.com/office/drawing/2014/main" id="{7201C576-491F-42B1-8E95-1F2F2FD64F82}"/>
                </a:ext>
              </a:extLst>
            </p:cNvPr>
            <p:cNvCxnSpPr>
              <a:cxnSpLocks/>
              <a:stCxn id="19" idx="7"/>
            </p:cNvCxnSpPr>
            <p:nvPr/>
          </p:nvCxnSpPr>
          <p:spPr>
            <a:xfrm flipV="1">
              <a:off x="9221353" y="3259441"/>
              <a:ext cx="855865" cy="175200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>
              <a:extLst>
                <a:ext uri="{FF2B5EF4-FFF2-40B4-BE49-F238E27FC236}">
                  <a16:creationId xmlns:a16="http://schemas.microsoft.com/office/drawing/2014/main" id="{E58906CB-2674-4581-A5F3-283BB799A196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8400256" y="3002580"/>
              <a:ext cx="693817" cy="432061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 стрелкой 35">
              <a:extLst>
                <a:ext uri="{FF2B5EF4-FFF2-40B4-BE49-F238E27FC236}">
                  <a16:creationId xmlns:a16="http://schemas.microsoft.com/office/drawing/2014/main" id="{6F25DBE3-1E1B-45C6-83D0-1B3461DE21EF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 flipH="1">
              <a:off x="9094073" y="3588281"/>
              <a:ext cx="63640" cy="775237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8438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AE240E-62E2-47E4-9215-0C59CFB6D5E4}"/>
              </a:ext>
            </a:extLst>
          </p:cNvPr>
          <p:cNvSpPr/>
          <p:nvPr/>
        </p:nvSpPr>
        <p:spPr>
          <a:xfrm>
            <a:off x="1138011" y="2065578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вершина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};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EB4A83-902D-4610-9208-5E9959C3145C}"/>
              </a:ext>
            </a:extLst>
          </p:cNvPr>
          <p:cNvSpPr/>
          <p:nvPr/>
        </p:nvSpPr>
        <p:spPr>
          <a:xfrm>
            <a:off x="1147595" y="3542906"/>
            <a:ext cx="54198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vector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(указатель на вершину)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odes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(3)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   образующие узлы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vector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(указатель на треугольник)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riangles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соседние треугольники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DF3E991-8054-487B-9E2D-083A1681AFD6}"/>
              </a:ext>
            </a:extLst>
          </p:cNvPr>
          <p:cNvGrpSpPr/>
          <p:nvPr/>
        </p:nvGrpSpPr>
        <p:grpSpPr>
          <a:xfrm>
            <a:off x="7968208" y="2416879"/>
            <a:ext cx="2161593" cy="1946639"/>
            <a:chOff x="7968208" y="2416879"/>
            <a:chExt cx="2161593" cy="1946639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BEA4E331-2B8E-404B-B473-07116E334EB7}"/>
                </a:ext>
              </a:extLst>
            </p:cNvPr>
            <p:cNvSpPr/>
            <p:nvPr/>
          </p:nvSpPr>
          <p:spPr>
            <a:xfrm>
              <a:off x="9157713" y="2416879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7FE34F7D-EE54-4071-8677-7BF9169D1563}"/>
                </a:ext>
              </a:extLst>
            </p:cNvPr>
            <p:cNvSpPr/>
            <p:nvPr/>
          </p:nvSpPr>
          <p:spPr>
            <a:xfrm>
              <a:off x="9949801" y="413781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718686F8-3547-466C-B710-E1B265B40F61}"/>
                </a:ext>
              </a:extLst>
            </p:cNvPr>
            <p:cNvCxnSpPr>
              <a:cxnSpLocks/>
              <a:stCxn id="10" idx="5"/>
              <a:endCxn id="11" idx="0"/>
            </p:cNvCxnSpPr>
            <p:nvPr/>
          </p:nvCxnSpPr>
          <p:spPr>
            <a:xfrm>
              <a:off x="9311353" y="2570519"/>
              <a:ext cx="728448" cy="156729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16858F56-12B7-4876-8246-B380A70275A8}"/>
                </a:ext>
              </a:extLst>
            </p:cNvPr>
            <p:cNvCxnSpPr>
              <a:cxnSpLocks/>
              <a:stCxn id="16" idx="0"/>
              <a:endCxn id="10" idx="3"/>
            </p:cNvCxnSpPr>
            <p:nvPr/>
          </p:nvCxnSpPr>
          <p:spPr>
            <a:xfrm flipV="1">
              <a:off x="8058208" y="2570519"/>
              <a:ext cx="1125865" cy="138729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3">
              <a:extLst>
                <a:ext uri="{FF2B5EF4-FFF2-40B4-BE49-F238E27FC236}">
                  <a16:creationId xmlns:a16="http://schemas.microsoft.com/office/drawing/2014/main" id="{F30474FF-E9CF-4776-B705-FDA192CCBF14}"/>
                </a:ext>
              </a:extLst>
            </p:cNvPr>
            <p:cNvCxnSpPr>
              <a:cxnSpLocks/>
              <a:stCxn id="11" idx="2"/>
              <a:endCxn id="16" idx="6"/>
            </p:cNvCxnSpPr>
            <p:nvPr/>
          </p:nvCxnSpPr>
          <p:spPr>
            <a:xfrm flipH="1" flipV="1">
              <a:off x="8148208" y="4047817"/>
              <a:ext cx="1801593" cy="180000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75C15E0F-10EF-4C91-8FFD-88823391490E}"/>
                </a:ext>
              </a:extLst>
            </p:cNvPr>
            <p:cNvCxnSpPr>
              <a:cxnSpLocks/>
              <a:stCxn id="18" idx="0"/>
              <a:endCxn id="10" idx="4"/>
            </p:cNvCxnSpPr>
            <p:nvPr/>
          </p:nvCxnSpPr>
          <p:spPr>
            <a:xfrm flipV="1">
              <a:off x="9157713" y="2596879"/>
              <a:ext cx="90000" cy="81140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F97AF4F4-EDBA-4568-B5C9-95B96B748246}"/>
                </a:ext>
              </a:extLst>
            </p:cNvPr>
            <p:cNvSpPr/>
            <p:nvPr/>
          </p:nvSpPr>
          <p:spPr>
            <a:xfrm>
              <a:off x="7968208" y="395781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D3C75842-0688-4F16-89CD-96CEBDD2E656}"/>
                </a:ext>
              </a:extLst>
            </p:cNvPr>
            <p:cNvCxnSpPr>
              <a:cxnSpLocks/>
              <a:stCxn id="18" idx="5"/>
              <a:endCxn id="11" idx="1"/>
            </p:cNvCxnSpPr>
            <p:nvPr/>
          </p:nvCxnSpPr>
          <p:spPr>
            <a:xfrm>
              <a:off x="9221353" y="3561921"/>
              <a:ext cx="754808" cy="602256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E5A9C402-342E-4899-BEB1-69B35D4506DD}"/>
                </a:ext>
              </a:extLst>
            </p:cNvPr>
            <p:cNvSpPr/>
            <p:nvPr/>
          </p:nvSpPr>
          <p:spPr>
            <a:xfrm>
              <a:off x="9067713" y="3408281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E772699C-C2AE-4216-9EBD-7E930E00C08B}"/>
                </a:ext>
              </a:extLst>
            </p:cNvPr>
            <p:cNvCxnSpPr>
              <a:cxnSpLocks/>
              <a:stCxn id="18" idx="2"/>
              <a:endCxn id="16" idx="7"/>
            </p:cNvCxnSpPr>
            <p:nvPr/>
          </p:nvCxnSpPr>
          <p:spPr>
            <a:xfrm flipH="1">
              <a:off x="8121848" y="3498281"/>
              <a:ext cx="945865" cy="485896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C87E6D59-7C45-4FE1-848A-6CD20D133249}"/>
                </a:ext>
              </a:extLst>
            </p:cNvPr>
            <p:cNvCxnSpPr>
              <a:cxnSpLocks/>
              <a:stCxn id="18" idx="7"/>
            </p:cNvCxnSpPr>
            <p:nvPr/>
          </p:nvCxnSpPr>
          <p:spPr>
            <a:xfrm flipV="1">
              <a:off x="9221353" y="3259441"/>
              <a:ext cx="855865" cy="175200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8A3C7A92-4849-46FB-A777-553DC0BAE245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8400256" y="3002580"/>
              <a:ext cx="693817" cy="432061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AE33A452-12CA-4903-98EF-2525AF1EB8C9}"/>
                </a:ext>
              </a:extLst>
            </p:cNvPr>
            <p:cNvCxnSpPr>
              <a:cxnSpLocks/>
              <a:stCxn id="18" idx="4"/>
            </p:cNvCxnSpPr>
            <p:nvPr/>
          </p:nvCxnSpPr>
          <p:spPr>
            <a:xfrm flipH="1">
              <a:off x="9094073" y="3588281"/>
              <a:ext cx="63640" cy="775237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726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Нумерация точек и соседних треугольников производится в порядке обхода по часовой стрелке, при этом напротив точки с номером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∈{1, 2, 3}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располагается ребро, соответствующее соседнему треугольнику с таким же номером.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970318"/>
              </a:xfrm>
              <a:prstGeom prst="rect">
                <a:avLst/>
              </a:prstGeom>
              <a:blipFill>
                <a:blip r:embed="rId3"/>
                <a:stretch>
                  <a:fillRect l="-2583" t="-1534" r="-4059" b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45432D2-9708-4976-A866-07C2C325013E}"/>
              </a:ext>
            </a:extLst>
          </p:cNvPr>
          <p:cNvGrpSpPr/>
          <p:nvPr/>
        </p:nvGrpSpPr>
        <p:grpSpPr>
          <a:xfrm>
            <a:off x="8040216" y="2780928"/>
            <a:ext cx="2161593" cy="1946639"/>
            <a:chOff x="7968208" y="2416879"/>
            <a:chExt cx="2161593" cy="1946639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2C654436-3FA3-4160-AD18-9485D18EF8F5}"/>
                </a:ext>
              </a:extLst>
            </p:cNvPr>
            <p:cNvSpPr/>
            <p:nvPr/>
          </p:nvSpPr>
          <p:spPr>
            <a:xfrm>
              <a:off x="9157713" y="2416879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347F900E-00DB-45F2-8098-9EC85C49FB44}"/>
                </a:ext>
              </a:extLst>
            </p:cNvPr>
            <p:cNvSpPr/>
            <p:nvPr/>
          </p:nvSpPr>
          <p:spPr>
            <a:xfrm>
              <a:off x="9949801" y="413781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29167F69-BC1B-4FEE-93EC-41505748B103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9311353" y="2570519"/>
              <a:ext cx="728448" cy="156729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0A8E9AF2-BEE5-4F2F-B79D-B59B9EEA91C5}"/>
                </a:ext>
              </a:extLst>
            </p:cNvPr>
            <p:cNvCxnSpPr>
              <a:cxnSpLocks/>
              <a:stCxn id="14" idx="0"/>
              <a:endCxn id="8" idx="3"/>
            </p:cNvCxnSpPr>
            <p:nvPr/>
          </p:nvCxnSpPr>
          <p:spPr>
            <a:xfrm flipV="1">
              <a:off x="8058208" y="2570519"/>
              <a:ext cx="1125865" cy="138729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45E20DA0-F5B0-433A-993D-6B389081B365}"/>
                </a:ext>
              </a:extLst>
            </p:cNvPr>
            <p:cNvCxnSpPr>
              <a:cxnSpLocks/>
              <a:stCxn id="9" idx="2"/>
              <a:endCxn id="14" idx="6"/>
            </p:cNvCxnSpPr>
            <p:nvPr/>
          </p:nvCxnSpPr>
          <p:spPr>
            <a:xfrm flipH="1" flipV="1">
              <a:off x="8148208" y="4047817"/>
              <a:ext cx="1801593" cy="180000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B8822382-5C82-42C6-A45F-FBCAA6ED15B5}"/>
                </a:ext>
              </a:extLst>
            </p:cNvPr>
            <p:cNvCxnSpPr>
              <a:cxnSpLocks/>
              <a:stCxn id="16" idx="0"/>
              <a:endCxn id="8" idx="4"/>
            </p:cNvCxnSpPr>
            <p:nvPr/>
          </p:nvCxnSpPr>
          <p:spPr>
            <a:xfrm flipV="1">
              <a:off x="9157713" y="2596879"/>
              <a:ext cx="90000" cy="81140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2AD75460-07ED-468B-A521-0C3E353FC1D0}"/>
                </a:ext>
              </a:extLst>
            </p:cNvPr>
            <p:cNvSpPr/>
            <p:nvPr/>
          </p:nvSpPr>
          <p:spPr>
            <a:xfrm>
              <a:off x="7968208" y="395781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3580064B-D7D6-4DE6-94DB-A1DA2AD4C1BA}"/>
                </a:ext>
              </a:extLst>
            </p:cNvPr>
            <p:cNvCxnSpPr>
              <a:cxnSpLocks/>
              <a:stCxn id="16" idx="5"/>
              <a:endCxn id="9" idx="1"/>
            </p:cNvCxnSpPr>
            <p:nvPr/>
          </p:nvCxnSpPr>
          <p:spPr>
            <a:xfrm>
              <a:off x="9221353" y="3561921"/>
              <a:ext cx="754808" cy="602256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B1D41F4-CCA2-4CEE-924D-24BEBE790791}"/>
                </a:ext>
              </a:extLst>
            </p:cNvPr>
            <p:cNvSpPr/>
            <p:nvPr/>
          </p:nvSpPr>
          <p:spPr>
            <a:xfrm>
              <a:off x="9067713" y="3408281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062583B8-9696-44A6-AE0F-1E3DF35465EC}"/>
                </a:ext>
              </a:extLst>
            </p:cNvPr>
            <p:cNvCxnSpPr>
              <a:cxnSpLocks/>
              <a:stCxn id="16" idx="2"/>
              <a:endCxn id="14" idx="7"/>
            </p:cNvCxnSpPr>
            <p:nvPr/>
          </p:nvCxnSpPr>
          <p:spPr>
            <a:xfrm flipH="1">
              <a:off x="8121848" y="3498281"/>
              <a:ext cx="945865" cy="485896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7C5C2C43-F08D-4EC7-8CF3-8A29C965D9A7}"/>
                </a:ext>
              </a:extLst>
            </p:cNvPr>
            <p:cNvCxnSpPr>
              <a:cxnSpLocks/>
              <a:stCxn id="16" idx="7"/>
            </p:cNvCxnSpPr>
            <p:nvPr/>
          </p:nvCxnSpPr>
          <p:spPr>
            <a:xfrm flipV="1">
              <a:off x="9221353" y="3259441"/>
              <a:ext cx="855865" cy="175200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5980699-B99A-4A1D-8A3B-08A1CE89EEB6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8400256" y="3002580"/>
              <a:ext cx="693817" cy="432061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B1FD2D07-793C-4FDA-A2BC-5E01CC4498A8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 flipH="1">
              <a:off x="9094073" y="3588281"/>
              <a:ext cx="63640" cy="775237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52001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Рёбра в данной триангуляции в явном виде не хранятся.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необходимости они обычно представляются, как указатель на треугольник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номер ребра внутри него.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E8BAE8D-1716-442B-B25D-7BD38F5E2A53}"/>
              </a:ext>
            </a:extLst>
          </p:cNvPr>
          <p:cNvGrpSpPr/>
          <p:nvPr/>
        </p:nvGrpSpPr>
        <p:grpSpPr>
          <a:xfrm>
            <a:off x="7968208" y="2416879"/>
            <a:ext cx="2161593" cy="1946639"/>
            <a:chOff x="7968208" y="2416879"/>
            <a:chExt cx="2161593" cy="1946639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37DA4A79-C15E-46ED-98C5-990E09C197C9}"/>
                </a:ext>
              </a:extLst>
            </p:cNvPr>
            <p:cNvSpPr/>
            <p:nvPr/>
          </p:nvSpPr>
          <p:spPr>
            <a:xfrm>
              <a:off x="9157713" y="2416879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70FF19A3-77E5-4EC5-9CE2-59D1A9D5C89C}"/>
                </a:ext>
              </a:extLst>
            </p:cNvPr>
            <p:cNvSpPr/>
            <p:nvPr/>
          </p:nvSpPr>
          <p:spPr>
            <a:xfrm>
              <a:off x="9949801" y="413781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DC278A94-7650-41EA-90A7-13FAF45282DF}"/>
                </a:ext>
              </a:extLst>
            </p:cNvPr>
            <p:cNvCxnSpPr>
              <a:cxnSpLocks/>
              <a:stCxn id="8" idx="5"/>
              <a:endCxn id="9" idx="0"/>
            </p:cNvCxnSpPr>
            <p:nvPr/>
          </p:nvCxnSpPr>
          <p:spPr>
            <a:xfrm>
              <a:off x="9311353" y="2570519"/>
              <a:ext cx="728448" cy="156729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4860796C-579A-437D-8E0C-BAF1952B50DA}"/>
                </a:ext>
              </a:extLst>
            </p:cNvPr>
            <p:cNvCxnSpPr>
              <a:cxnSpLocks/>
              <a:stCxn id="14" idx="0"/>
              <a:endCxn id="8" idx="3"/>
            </p:cNvCxnSpPr>
            <p:nvPr/>
          </p:nvCxnSpPr>
          <p:spPr>
            <a:xfrm flipV="1">
              <a:off x="8058208" y="2570519"/>
              <a:ext cx="1125865" cy="1387298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31047BE2-1BDA-4514-AD62-87254998F18E}"/>
                </a:ext>
              </a:extLst>
            </p:cNvPr>
            <p:cNvCxnSpPr>
              <a:cxnSpLocks/>
              <a:stCxn id="9" idx="2"/>
              <a:endCxn id="14" idx="6"/>
            </p:cNvCxnSpPr>
            <p:nvPr/>
          </p:nvCxnSpPr>
          <p:spPr>
            <a:xfrm flipH="1" flipV="1">
              <a:off x="8148208" y="4047817"/>
              <a:ext cx="1801593" cy="180000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C6661D25-B9D9-41DC-A207-0EE28152BD39}"/>
                </a:ext>
              </a:extLst>
            </p:cNvPr>
            <p:cNvCxnSpPr>
              <a:cxnSpLocks/>
              <a:stCxn id="16" idx="0"/>
              <a:endCxn id="8" idx="4"/>
            </p:cNvCxnSpPr>
            <p:nvPr/>
          </p:nvCxnSpPr>
          <p:spPr>
            <a:xfrm flipV="1">
              <a:off x="9157713" y="2596879"/>
              <a:ext cx="90000" cy="811402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3AD36111-46C1-408B-97E5-EB813A1C3A25}"/>
                </a:ext>
              </a:extLst>
            </p:cNvPr>
            <p:cNvSpPr/>
            <p:nvPr/>
          </p:nvSpPr>
          <p:spPr>
            <a:xfrm>
              <a:off x="7968208" y="395781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C2D62A97-56E9-4C77-A0B4-C3385CD7351B}"/>
                </a:ext>
              </a:extLst>
            </p:cNvPr>
            <p:cNvCxnSpPr>
              <a:cxnSpLocks/>
              <a:stCxn id="16" idx="5"/>
              <a:endCxn id="9" idx="1"/>
            </p:cNvCxnSpPr>
            <p:nvPr/>
          </p:nvCxnSpPr>
          <p:spPr>
            <a:xfrm>
              <a:off x="9221353" y="3561921"/>
              <a:ext cx="754808" cy="602256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380A13-89AA-420E-BE4D-769CB47C2350}"/>
                </a:ext>
              </a:extLst>
            </p:cNvPr>
            <p:cNvSpPr/>
            <p:nvPr/>
          </p:nvSpPr>
          <p:spPr>
            <a:xfrm>
              <a:off x="9067713" y="3408281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1568C1AA-ED66-4C82-BD86-03EBEB4B2892}"/>
                </a:ext>
              </a:extLst>
            </p:cNvPr>
            <p:cNvCxnSpPr>
              <a:cxnSpLocks/>
              <a:stCxn id="16" idx="2"/>
              <a:endCxn id="14" idx="7"/>
            </p:cNvCxnSpPr>
            <p:nvPr/>
          </p:nvCxnSpPr>
          <p:spPr>
            <a:xfrm flipH="1">
              <a:off x="8121848" y="3498281"/>
              <a:ext cx="945865" cy="485896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A2C3DE1E-C5F4-4184-B4E5-2B6B14E7B3F9}"/>
                </a:ext>
              </a:extLst>
            </p:cNvPr>
            <p:cNvCxnSpPr>
              <a:cxnSpLocks/>
              <a:stCxn id="16" idx="7"/>
            </p:cNvCxnSpPr>
            <p:nvPr/>
          </p:nvCxnSpPr>
          <p:spPr>
            <a:xfrm flipV="1">
              <a:off x="9221353" y="3259441"/>
              <a:ext cx="855865" cy="175200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352559DF-4650-442F-B05B-7DF2CD1DB34C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8400256" y="3002580"/>
              <a:ext cx="693817" cy="432061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E31C0D1D-35A9-4BD6-8F66-5259079E2D31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 flipH="1">
              <a:off x="9094073" y="3588281"/>
              <a:ext cx="63640" cy="775237"/>
            </a:xfrm>
            <a:prstGeom prst="straightConnector1">
              <a:avLst/>
            </a:prstGeom>
            <a:ln w="19050">
              <a:solidFill>
                <a:srgbClr val="3D4ED7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3122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Пересечение отрезков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Даны отрезки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Пересекаются ли они?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954107"/>
              </a:xfrm>
              <a:prstGeom prst="rect">
                <a:avLst/>
              </a:prstGeom>
              <a:blipFill>
                <a:blip r:embed="rId2"/>
                <a:stretch>
                  <a:fillRect l="-2376" t="-6369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/>
          <p:nvPr/>
        </p:nvSpPr>
        <p:spPr>
          <a:xfrm>
            <a:off x="9264352" y="299695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7689800" y="3150592"/>
            <a:ext cx="1600912" cy="1816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A77B50FA-D8BC-4838-995C-56475588541A}"/>
              </a:ext>
            </a:extLst>
          </p:cNvPr>
          <p:cNvSpPr/>
          <p:nvPr/>
        </p:nvSpPr>
        <p:spPr>
          <a:xfrm>
            <a:off x="8688288" y="254541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6EAF19E-712A-499A-B07C-76552789C3FB}"/>
              </a:ext>
            </a:extLst>
          </p:cNvPr>
          <p:cNvSpPr/>
          <p:nvPr/>
        </p:nvSpPr>
        <p:spPr>
          <a:xfrm>
            <a:off x="9912424" y="461742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8D895C0-1A76-4EC8-859A-38637A262091}"/>
              </a:ext>
            </a:extLst>
          </p:cNvPr>
          <p:cNvCxnSpPr>
            <a:cxnSpLocks/>
            <a:stCxn id="11" idx="1"/>
            <a:endCxn id="10" idx="5"/>
          </p:cNvCxnSpPr>
          <p:nvPr/>
        </p:nvCxnSpPr>
        <p:spPr>
          <a:xfrm flipH="1" flipV="1">
            <a:off x="8841928" y="2699054"/>
            <a:ext cx="1096856" cy="19447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F3EEBF-DC82-4856-B055-A555C3657D0E}"/>
                  </a:ext>
                </a:extLst>
              </p:cNvPr>
              <p:cNvSpPr txBox="1"/>
              <p:nvPr/>
            </p:nvSpPr>
            <p:spPr>
              <a:xfrm>
                <a:off x="7200292" y="4941168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F3EEBF-DC82-4856-B055-A555C365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292" y="4941168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1C9B1F-58FB-44A0-B44E-4580D5B99846}"/>
                  </a:ext>
                </a:extLst>
              </p:cNvPr>
              <p:cNvSpPr txBox="1"/>
              <p:nvPr/>
            </p:nvSpPr>
            <p:spPr>
              <a:xfrm>
                <a:off x="9490092" y="269905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1C9B1F-58FB-44A0-B44E-4580D5B99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092" y="2699054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98DCBD-5C52-4607-AB71-3A80D8E8CF9A}"/>
                  </a:ext>
                </a:extLst>
              </p:cNvPr>
              <p:cNvSpPr txBox="1"/>
              <p:nvPr/>
            </p:nvSpPr>
            <p:spPr>
              <a:xfrm>
                <a:off x="10030040" y="464904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398DCBD-5C52-4607-AB71-3A80D8E8C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040" y="4649040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A8A6EB-7874-4A67-B44F-51818CA2283C}"/>
                  </a:ext>
                </a:extLst>
              </p:cNvPr>
              <p:cNvSpPr txBox="1"/>
              <p:nvPr/>
            </p:nvSpPr>
            <p:spPr>
              <a:xfrm>
                <a:off x="8196552" y="217583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A8A6EB-7874-4A67-B44F-51818CA22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52" y="2175834"/>
                <a:ext cx="6717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0856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При 8-байтовом представлении координат и 4-байтовых указателях данная структура триангуляции требует примерно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64⋅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blipFill>
                <a:blip r:embed="rId3"/>
                <a:stretch>
                  <a:fillRect l="-1290"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4015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Несмотря на то, что данная структура уступает «Узлам с соседями», она наиболее часто применяется на практике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силу своей относительной простоты и удобства программирования алгоритмов на её основе.</a:t>
            </a:r>
          </a:p>
        </p:txBody>
      </p:sp>
    </p:spTree>
    <p:extLst>
      <p:ext uri="{BB962C8B-B14F-4D97-AF65-F5344CB8AC3E}">
        <p14:creationId xmlns:p14="http://schemas.microsoft.com/office/powerpoint/2010/main" val="42922941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рёбра и треугольники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9FE30-9E2F-4D9C-9705-770D14BE9360}"/>
              </a:ext>
            </a:extLst>
          </p:cNvPr>
          <p:cNvSpPr txBox="1"/>
          <p:nvPr/>
        </p:nvSpPr>
        <p:spPr>
          <a:xfrm>
            <a:off x="1139787" y="2063325"/>
            <a:ext cx="70444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CourierNew"/>
              </a:rPr>
              <a:t>ребро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vector&lt;</a:t>
            </a:r>
            <a:r>
              <a:rPr lang="ru-RU" dirty="0">
                <a:latin typeface="CourierNew"/>
              </a:rPr>
              <a:t>указатель на вершину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ode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s(2)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 список концевых вершин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CourierNew"/>
              </a:rPr>
              <a:t>указатель на треугольник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riangle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s(2)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соседние треугольники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30E44F-6F5D-439D-BF2B-737C84934616}"/>
              </a:ext>
            </a:extLst>
          </p:cNvPr>
          <p:cNvSpPr/>
          <p:nvPr/>
        </p:nvSpPr>
        <p:spPr>
          <a:xfrm>
            <a:off x="1138334" y="426403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CourierNew"/>
              </a:rPr>
              <a:t>треугольник</a:t>
            </a:r>
          </a:p>
          <a:p>
            <a:r>
              <a:rPr lang="en-US" b="1" dirty="0">
                <a:latin typeface="CourierNew,Bold"/>
              </a:rPr>
              <a:t>{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CourierNew"/>
              </a:rPr>
              <a:t>указатель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на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ребро</a:t>
            </a:r>
            <a:r>
              <a:rPr lang="en-US" dirty="0">
                <a:latin typeface="CourierNew"/>
              </a:rPr>
              <a:t>&gt;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CourierNew"/>
              </a:rPr>
              <a:t>r</a:t>
            </a:r>
            <a:r>
              <a:rPr lang="ru-RU" dirty="0" err="1">
                <a:latin typeface="CourierNew"/>
              </a:rPr>
              <a:t>ibs</a:t>
            </a:r>
            <a:r>
              <a:rPr lang="en-US" dirty="0">
                <a:latin typeface="CourierNew"/>
              </a:rPr>
              <a:t>(3)</a:t>
            </a:r>
            <a:r>
              <a:rPr lang="ru-RU" dirty="0">
                <a:latin typeface="CourierNew"/>
              </a:rPr>
              <a:t>; </a:t>
            </a:r>
            <a:r>
              <a:rPr lang="ru-RU" dirty="0">
                <a:latin typeface="TimesNewRoman"/>
              </a:rPr>
              <a:t>← образующие рёбра</a:t>
            </a:r>
          </a:p>
          <a:p>
            <a:r>
              <a:rPr lang="en-US" b="1" dirty="0">
                <a:latin typeface="CourierNew,Bold"/>
              </a:rPr>
              <a:t>}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EC37086-DB2C-4C73-817E-7B9E8B958C1A}"/>
              </a:ext>
            </a:extLst>
          </p:cNvPr>
          <p:cNvSpPr/>
          <p:nvPr/>
        </p:nvSpPr>
        <p:spPr>
          <a:xfrm>
            <a:off x="7968208" y="4115410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CourierNew"/>
              </a:rPr>
              <a:t>вершина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5115641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рёбра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структуре «Вершины, рёбра и треугольники» в явном виде задаются все объекты триангуляции: узлы, рёбра и треугольники. 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ребра хранятся указатели на две концевые вершины и два соседних треугольника.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треугольников хранятся указатели на три образующих треугольник ребра. </a:t>
            </a:r>
          </a:p>
        </p:txBody>
      </p:sp>
    </p:spTree>
    <p:extLst>
      <p:ext uri="{BB962C8B-B14F-4D97-AF65-F5344CB8AC3E}">
        <p14:creationId xmlns:p14="http://schemas.microsoft.com/office/powerpoint/2010/main" val="36857462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рёбра и треугольники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Данная структура часто применяется на практике, особенно в задачах, где требуется в явном виде представлять рёбра триангуляции.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Недостатком данной структуры является большой расход памяти, составляющий при 8-байтовом представлении координат и 4-байтовых указателях примерно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88⋅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3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9000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простые рёбра и треугольники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88A6608-A38B-486F-B110-0851955B5FD7}"/>
              </a:ext>
            </a:extLst>
          </p:cNvPr>
          <p:cNvSpPr/>
          <p:nvPr/>
        </p:nvSpPr>
        <p:spPr>
          <a:xfrm>
            <a:off x="1141242" y="207173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CourierNew"/>
              </a:rPr>
              <a:t>треугольник</a:t>
            </a:r>
          </a:p>
          <a:p>
            <a:r>
              <a:rPr lang="en-US" b="1" dirty="0">
                <a:latin typeface="CourierNew,Bold"/>
              </a:rPr>
              <a:t>{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CourierNew"/>
              </a:rPr>
              <a:t>указатель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на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вершину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 nodes(3)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образующие вершины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CourierNew"/>
              </a:rPr>
              <a:t>указатель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на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треугольник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 triangles(3)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соседние треугольники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CourierNew"/>
              </a:rPr>
              <a:t>указатель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на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ребро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 ribs(3)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образующие рёбра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CourierNew,Bold"/>
              </a:rPr>
              <a:t>}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0C33F-6F95-4916-A1BB-7C7DBB196F21}"/>
              </a:ext>
            </a:extLst>
          </p:cNvPr>
          <p:cNvSpPr txBox="1"/>
          <p:nvPr/>
        </p:nvSpPr>
        <p:spPr>
          <a:xfrm>
            <a:off x="1138334" y="4808038"/>
            <a:ext cx="7044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CourierNew"/>
              </a:rPr>
              <a:t>ребро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← в записи нет обязательных полей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C155AEE-8A37-49F1-85DD-50AE6A48C87A}"/>
              </a:ext>
            </a:extLst>
          </p:cNvPr>
          <p:cNvSpPr/>
          <p:nvPr/>
        </p:nvSpPr>
        <p:spPr>
          <a:xfrm>
            <a:off x="7464152" y="4809614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CourierNew"/>
              </a:rPr>
              <a:t>вершина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468986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простые рёбра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структуре «Вершины, простые рёбра и треугольники»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явном виде задаются все объекты триангуляции: вершины, рёбра и треугольники.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ребра хранятся указатели на концевые вершины и два соседних треугольника.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рёбер никакой специальной информации нет.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треугольников хранятся указатели на образующих треугольник три вершины и три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ребра, а также указатели на три смежных треугольника.</a:t>
            </a:r>
          </a:p>
        </p:txBody>
      </p:sp>
    </p:spTree>
    <p:extLst>
      <p:ext uri="{BB962C8B-B14F-4D97-AF65-F5344CB8AC3E}">
        <p14:creationId xmlns:p14="http://schemas.microsoft.com/office/powerpoint/2010/main" val="35958874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простые рёбра и треугольники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Данная структура часто применяется на практике, особенно в задачах, где требуется в явном виде представлять рёбра триангуляции.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Недостатком данной структуры является относительно большой расход памяти, составляющий при 8-байтовом представлении координат и 4-байтовых указателях примерно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80⋅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3"/>
                <a:stretch>
                  <a:fillRect l="-1290" t="-1961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577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Характеристики структур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0BF9E2B-9CD3-42C7-A838-7FBB278784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638098"/>
                  </p:ext>
                </p:extLst>
              </p:nvPr>
            </p:nvGraphicFramePr>
            <p:xfrm>
              <a:off x="1124938" y="2060575"/>
              <a:ext cx="994634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39160">
                      <a:extLst>
                        <a:ext uri="{9D8B030D-6E8A-4147-A177-3AD203B41FA5}">
                          <a16:colId xmlns:a16="http://schemas.microsoft.com/office/drawing/2014/main" val="484944197"/>
                        </a:ext>
                      </a:extLst>
                    </a:gridCol>
                    <a:gridCol w="1547069">
                      <a:extLst>
                        <a:ext uri="{9D8B030D-6E8A-4147-A177-3AD203B41FA5}">
                          <a16:colId xmlns:a16="http://schemas.microsoft.com/office/drawing/2014/main" val="1706418595"/>
                        </a:ext>
                      </a:extLst>
                    </a:gridCol>
                    <a:gridCol w="1196552">
                      <a:extLst>
                        <a:ext uri="{9D8B030D-6E8A-4147-A177-3AD203B41FA5}">
                          <a16:colId xmlns:a16="http://schemas.microsoft.com/office/drawing/2014/main" val="4259053725"/>
                        </a:ext>
                      </a:extLst>
                    </a:gridCol>
                    <a:gridCol w="1346121">
                      <a:extLst>
                        <a:ext uri="{9D8B030D-6E8A-4147-A177-3AD203B41FA5}">
                          <a16:colId xmlns:a16="http://schemas.microsoft.com/office/drawing/2014/main" val="267527764"/>
                        </a:ext>
                      </a:extLst>
                    </a:gridCol>
                    <a:gridCol w="1717438">
                      <a:extLst>
                        <a:ext uri="{9D8B030D-6E8A-4147-A177-3AD203B41FA5}">
                          <a16:colId xmlns:a16="http://schemas.microsoft.com/office/drawing/2014/main" val="3599494159"/>
                        </a:ext>
                      </a:extLst>
                    </a:gridCol>
                  </a:tblGrid>
                  <a:tr h="488475"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Название структуры данных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Память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Узлы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Рёбра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Треуг-ки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5207805"/>
                      </a:ext>
                    </a:extLst>
                  </a:tr>
                  <a:tr h="431007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 с соседями»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44 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3462404"/>
                      </a:ext>
                    </a:extLst>
                  </a:tr>
                  <a:tr h="431007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«Двойные рёбра»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 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144440"/>
                      </a:ext>
                    </a:extLst>
                  </a:tr>
                  <a:tr h="431007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 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3495432"/>
                      </a:ext>
                    </a:extLst>
                  </a:tr>
                  <a:tr h="775813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«Вершины, рёбра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88⋅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424870"/>
                      </a:ext>
                    </a:extLst>
                  </a:tr>
                  <a:tr h="775813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«Вершины, простые рёбра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80⋅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3299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0BF9E2B-9CD3-42C7-A838-7FBB278784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638098"/>
                  </p:ext>
                </p:extLst>
              </p:nvPr>
            </p:nvGraphicFramePr>
            <p:xfrm>
              <a:off x="1124938" y="2060575"/>
              <a:ext cx="994634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39160">
                      <a:extLst>
                        <a:ext uri="{9D8B030D-6E8A-4147-A177-3AD203B41FA5}">
                          <a16:colId xmlns:a16="http://schemas.microsoft.com/office/drawing/2014/main" val="484944197"/>
                        </a:ext>
                      </a:extLst>
                    </a:gridCol>
                    <a:gridCol w="1547069">
                      <a:extLst>
                        <a:ext uri="{9D8B030D-6E8A-4147-A177-3AD203B41FA5}">
                          <a16:colId xmlns:a16="http://schemas.microsoft.com/office/drawing/2014/main" val="1706418595"/>
                        </a:ext>
                      </a:extLst>
                    </a:gridCol>
                    <a:gridCol w="1196552">
                      <a:extLst>
                        <a:ext uri="{9D8B030D-6E8A-4147-A177-3AD203B41FA5}">
                          <a16:colId xmlns:a16="http://schemas.microsoft.com/office/drawing/2014/main" val="4259053725"/>
                        </a:ext>
                      </a:extLst>
                    </a:gridCol>
                    <a:gridCol w="1346121">
                      <a:extLst>
                        <a:ext uri="{9D8B030D-6E8A-4147-A177-3AD203B41FA5}">
                          <a16:colId xmlns:a16="http://schemas.microsoft.com/office/drawing/2014/main" val="267527764"/>
                        </a:ext>
                      </a:extLst>
                    </a:gridCol>
                    <a:gridCol w="1717438">
                      <a:extLst>
                        <a:ext uri="{9D8B030D-6E8A-4147-A177-3AD203B41FA5}">
                          <a16:colId xmlns:a16="http://schemas.microsoft.com/office/drawing/2014/main" val="3599494159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Название структуры данных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Память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Узлы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Рёбра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Треуг-ки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52078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 с соседями»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220000" r="-275984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220000" r="-257653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220000" r="-128507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220000" r="-709" b="-5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34624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«Двойные рёбра»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320000" r="-275984" b="-4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320000" r="-257653" b="-4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320000" r="-128507" b="-4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320000" r="-709" b="-4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014444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414474" r="-275984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414474" r="-257653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414474" r="-128507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414474" r="-709" b="-385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349543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«Вершины, рёбра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289630" r="-275984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289630" r="-257653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289630" r="-128507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289630" r="-709" b="-1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42487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«Вершины, простые рёбра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389630" r="-275984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389630" r="-257653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389630" r="-128507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389630" r="-709" b="-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2991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27097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Характеристики структур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целом можно отметить, что структура «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Вершины</a:t>
            </a:r>
          </a:p>
          <a:p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 соседями» менее удобна, чем остальные,</a:t>
            </a:r>
            <a:b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 как не представляет в явном виде рёбра и треугольники.</a:t>
            </a:r>
          </a:p>
          <a:p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Среди остальных достаточно удобной в программировании является структура «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Вершины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треугольники».</a:t>
            </a:r>
          </a:p>
          <a:p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Однако некоторые алгоритмы триангуляции Делоне требуют представления рёбер в явном виде, поэтому </a:t>
            </a:r>
            <a:r>
              <a:rPr lang="ru-RU" sz="2800" dirty="0"/>
              <a:t>лабораторная выполняется с помощью структуры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«</a:t>
            </a:r>
            <a:r>
              <a:rPr lang="ru-RU" sz="2800" b="0" i="0" u="none" strike="noStrike" kern="1200" baseline="0" dirty="0">
                <a:solidFill>
                  <a:srgbClr val="3D4ED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Вершины</a:t>
            </a:r>
            <a:r>
              <a:rPr lang="ru-RU" sz="2800" b="0" i="0" u="none" strike="noStrike" kern="1200" baseline="0" dirty="0">
                <a:solidFill>
                  <a:srgbClr val="3D4ED7"/>
                </a:solidFill>
                <a:latin typeface="+mn-lt"/>
                <a:ea typeface="+mn-ea"/>
                <a:cs typeface="+mn-cs"/>
              </a:rPr>
              <a:t>, рёбра и треугольники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».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2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5519150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Математика</a:t>
            </a:r>
          </a:p>
        </p:txBody>
      </p:sp>
    </p:spTree>
    <p:extLst>
      <p:ext uri="{BB962C8B-B14F-4D97-AF65-F5344CB8AC3E}">
        <p14:creationId xmlns:p14="http://schemas.microsoft.com/office/powerpoint/2010/main" val="24473975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условия Делоне</a:t>
            </a:r>
          </a:p>
        </p:txBody>
      </p:sp>
    </p:spTree>
    <p:extLst>
      <p:ext uri="{BB962C8B-B14F-4D97-AF65-F5344CB8AC3E}">
        <p14:creationId xmlns:p14="http://schemas.microsoft.com/office/powerpoint/2010/main" val="5006199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условия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через уравнение описанной окружности.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с заранее вычисленной описанной окружностью.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суммы противолежащих углов.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Модифицированная проверка суммы противолежащих углов.</a:t>
            </a:r>
          </a:p>
        </p:txBody>
      </p:sp>
    </p:spTree>
    <p:extLst>
      <p:ext uri="{BB962C8B-B14F-4D97-AF65-F5344CB8AC3E}">
        <p14:creationId xmlns:p14="http://schemas.microsoft.com/office/powerpoint/2010/main" val="261149776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739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Уравнение окружности, проходящей через точки</a:t>
                </a:r>
              </a:p>
              <a:p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, 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можно записать в виде</a:t>
                </a: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739037"/>
              </a:xfrm>
              <a:prstGeom prst="rect">
                <a:avLst/>
              </a:prstGeom>
              <a:blipFill>
                <a:blip r:embed="rId3"/>
                <a:stretch>
                  <a:fillRect l="-1290" t="-1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0827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82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Можно упростить до вида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)⋅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𝑦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𝑑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=0,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𝑑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824124"/>
              </a:xfrm>
              <a:prstGeom prst="rect">
                <a:avLst/>
              </a:prstGeom>
              <a:blipFill>
                <a:blip r:embed="rId3"/>
                <a:stretch>
                  <a:fillRect l="-1290" t="-1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0441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4089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Делоне для любого заданного треугольника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будет выполняться только тогда, когда для любого узла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триангуляции будет</a:t>
                </a: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𝑏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𝑐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</m:t>
                          </m:r>
                        </m:e>
                      </m:d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ru-RU" sz="2800" i="0" dirty="0" err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ru-RU" sz="2800" i="0" dirty="0" err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gn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≥0,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т.е. когда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err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 err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err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не попадает внутрь окружности, описанной вокруг треугольника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4089709"/>
              </a:xfrm>
              <a:prstGeom prst="rect">
                <a:avLst/>
              </a:prstGeom>
              <a:blipFill>
                <a:blip r:embed="rId3"/>
                <a:stretch>
                  <a:fillRect l="-1290" t="-1490" r="-11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0700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упрощения вычислений можно заметить, что если тройка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, 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является правой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(т.е. обход их в треугольнике выполняется по часовой стрелке), то всегда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i</m:t>
                    </m:r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gn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=−1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и наоборот, если тройка эта левая, то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i</m:t>
                    </m:r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gn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blipFill>
                <a:blip r:embed="rId3"/>
                <a:stretch>
                  <a:fillRect l="-1290" t="-2710" r="-1781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477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Непосредственная реализация такой процедуры проверки требует 29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операций умножения и возведения в квадрат,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также 24 операций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сложения и вычитания.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316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большинстве алгоритмов триангуляции количество проверок условия многократно (в разных алгоритмах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это число колеблется от 2 до 25 и больше) превышает общее число различных треугольников, присутствовавших в триангуляции на разных шагах её построения.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002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Поэтому основная идея алгоритма проверки через заранее вычисленные окружности заключается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предварительном вычислении для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каждого построенного треугольника центра и радиуса описанной вокруг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него окружности, после чего проверка условия Делоне будет сводиться к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вычислению расстояния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до центра этой окружности и сравнению результата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радиусом.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57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735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Центр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радиус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𝑟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окружности, описанной вокруг треугольника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можно найти как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−4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735877"/>
              </a:xfrm>
              <a:prstGeom prst="rect">
                <a:avLst/>
              </a:prstGeom>
              <a:blipFill>
                <a:blip r:embed="rId3"/>
                <a:stretch>
                  <a:fillRect l="-1290" t="-2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Длина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3175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 вектор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Его длина в метрике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находится по теореме Пифагора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ru-RU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3175869"/>
              </a:xfrm>
              <a:prstGeom prst="rect">
                <a:avLst/>
              </a:prstGeom>
              <a:blipFill>
                <a:blip r:embed="rId3"/>
                <a:stretch>
                  <a:fillRect l="-2376" t="-19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7597616" y="3058408"/>
            <a:ext cx="1677280" cy="18933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8EE076-F9AB-4FF8-9131-26A4B515DA26}"/>
                  </a:ext>
                </a:extLst>
              </p:cNvPr>
              <p:cNvSpPr txBox="1"/>
              <p:nvPr/>
            </p:nvSpPr>
            <p:spPr>
              <a:xfrm>
                <a:off x="8341860" y="4941168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8EE076-F9AB-4FF8-9131-26A4B515D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860" y="4941168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B3CAA4A5-FF1D-4245-BB93-2AFE26A6D77C}"/>
              </a:ext>
            </a:extLst>
          </p:cNvPr>
          <p:cNvCxnSpPr>
            <a:cxnSpLocks/>
          </p:cNvCxnSpPr>
          <p:nvPr/>
        </p:nvCxnSpPr>
        <p:spPr>
          <a:xfrm>
            <a:off x="7625326" y="4977168"/>
            <a:ext cx="1666736" cy="8669"/>
          </a:xfrm>
          <a:prstGeom prst="line">
            <a:avLst/>
          </a:prstGeom>
          <a:ln>
            <a:solidFill>
              <a:srgbClr val="3D4ED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E2371FB-573C-45A0-BDFD-EBBE79F0EDF7}"/>
              </a:ext>
            </a:extLst>
          </p:cNvPr>
          <p:cNvCxnSpPr>
            <a:cxnSpLocks/>
          </p:cNvCxnSpPr>
          <p:nvPr/>
        </p:nvCxnSpPr>
        <p:spPr>
          <a:xfrm>
            <a:off x="9274896" y="3058408"/>
            <a:ext cx="17166" cy="1893304"/>
          </a:xfrm>
          <a:prstGeom prst="line">
            <a:avLst/>
          </a:prstGeom>
          <a:ln>
            <a:solidFill>
              <a:srgbClr val="3D4ED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37792F-65CF-40ED-BDEF-CA2ED601B4BD}"/>
                  </a:ext>
                </a:extLst>
              </p:cNvPr>
              <p:cNvSpPr txBox="1"/>
              <p:nvPr/>
            </p:nvSpPr>
            <p:spPr>
              <a:xfrm>
                <a:off x="9349786" y="378904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37792F-65CF-40ED-BDEF-CA2ED601B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786" y="3789040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7400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87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Делоне для треугольника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будет выполняться только тогда, когда для любой другой точки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триангуляции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871346"/>
              </a:xfrm>
              <a:prstGeom prst="rect">
                <a:avLst/>
              </a:prstGeom>
              <a:blipFill>
                <a:blip r:embed="rId3"/>
                <a:stretch>
                  <a:fillRect l="-1290" t="-3257" r="-11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1405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Реализация такой процедуры проверки требует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треугольника 36 операций умножения, возведения в квадрат и деления, а также 22 операций сложения и вычитания.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этапе непосредственного выполнения проверок требуется всего только 2 возведения в квадрат, 2 вычитания, 1 сложение и 1 сравнение.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7453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треугольника знать параметры описанной окружность и не обязательно.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условия Делоне всегда выполняется для некоторой пары треугольников, а поэтому достаточно знать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окружность только одного из этих треугольников.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Нужно вычислять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параметры описанной окружности лишь в том случае, если в паре анализируемых треугольников еще не вычислена ни одна окружность.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931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таком подходе в среднем на 25–45% (в зависимости от используемого алгоритма триангуляции) уменьшается количество треугольников,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которых необходимо вычислить описанные окружности.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Таким образом, в среднем на один треугольник требуется 22–27 операций типа умножения и 13–17 операций типа сложения.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54156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Сумма противолежащих углов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59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Делоне для данного треугольника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Δ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будет выполняться только тогда, когда для любой другой точки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 </m:t>
                      </m:r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𝛽</m:t>
                      </m:r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≤ </m:t>
                      </m:r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r>
                        <a:rPr lang="ru-RU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594895"/>
              </a:xfrm>
              <a:prstGeom prst="rect">
                <a:avLst/>
              </a:prstGeom>
              <a:blipFill>
                <a:blip r:embed="rId3"/>
                <a:stretch>
                  <a:fillRect l="-2583" t="-1695" r="-3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12D0B6-67A7-4325-82F5-082A6A54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071734"/>
            <a:ext cx="4459943" cy="353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67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Сумма противолежащих углов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𝛽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≤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эквивалентно </a:t>
                </a:r>
                <a:endParaRPr lang="ru-RU" sz="28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+ 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𝛽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 ≥ 0,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или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𝛽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𝛽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≥ 0.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Значения синусов и косинусов углов можно вычислить через скалярные и векторные произведения векторов.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blipFill>
                <a:blip r:embed="rId3"/>
                <a:stretch>
                  <a:fillRect l="-1290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48543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Сумма противолежащих углов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7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7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06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Сумма противолежащих углов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76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</m:oMath>
                  </m:oMathPara>
                </a14:m>
                <a:endParaRPr lang="en-US" sz="28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</m:oMath>
                  </m:oMathPara>
                </a14:m>
                <a:endParaRPr lang="en-US" sz="28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≥0.</m:t>
                      </m:r>
                    </m:oMath>
                  </m:oMathPara>
                </a14:m>
                <a:endParaRPr lang="en-US" sz="28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Непосредственная реализация такой процедуры проверки</a:t>
                </a:r>
                <a:b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требует 10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операций умножения, а также 13 операций</a:t>
                </a:r>
                <a:b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сложения и вычитания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761286"/>
              </a:xfrm>
              <a:prstGeom prst="rect">
                <a:avLst/>
              </a:prstGeom>
              <a:blipFill>
                <a:blip r:embed="rId3"/>
                <a:stretch>
                  <a:fillRect l="-1290" r="-737" b="-3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04005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Модификация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85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Можно вычислять не сразу все скалярные и векторные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произведения. Вначале нужно вычислить только часть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выражения, соответствующую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cos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cos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𝛽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85177"/>
              </a:xfrm>
              <a:prstGeom prst="rect">
                <a:avLst/>
              </a:prstGeom>
              <a:blipFill>
                <a:blip r:embed="rId3"/>
                <a:stretch>
                  <a:fillRect l="-1290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4789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Модификация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754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&lt;0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𝛽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&lt;0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&gt; 90°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𝛽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&gt; 90°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и поэтому условие Делоне не выполняется.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≥0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𝛽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≥0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90°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𝛽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90°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и поэтому условие Делоне выполняется.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 требуются полные вычисления по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предыдущей формуле.</a:t>
                </a:r>
                <a:endParaRPr lang="en-US" sz="28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754472"/>
              </a:xfrm>
              <a:prstGeom prst="rect">
                <a:avLst/>
              </a:prstGeom>
              <a:blipFill>
                <a:blip r:embed="rId3"/>
                <a:stretch>
                  <a:fillRect l="-1290" t="-2434" b="-50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93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Скалярное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Даны два вектора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Скалярным произведением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называется число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ru-RU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Очевидно, что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ru-RU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3539430"/>
              </a:xfrm>
              <a:prstGeom prst="rect">
                <a:avLst/>
              </a:prstGeom>
              <a:blipFill>
                <a:blip r:embed="rId3"/>
                <a:stretch>
                  <a:fillRect l="-2376" t="-17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7597616" y="3058408"/>
            <a:ext cx="1677280" cy="18933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D855494-95DE-4ACE-8DE0-5422197F9AE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7608160" y="4892683"/>
            <a:ext cx="1944224" cy="84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F76A00-0727-46AE-8F78-55FF67633318}"/>
                  </a:ext>
                </a:extLst>
              </p:cNvPr>
              <p:cNvSpPr txBox="1"/>
              <p:nvPr/>
            </p:nvSpPr>
            <p:spPr>
              <a:xfrm>
                <a:off x="8268572" y="5007564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F76A00-0727-46AE-8F78-55FF67633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572" y="5007564"/>
                <a:ext cx="695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ADFDE4-6A67-47EE-9E5A-A71E8A860A89}"/>
                  </a:ext>
                </a:extLst>
              </p:cNvPr>
              <p:cNvSpPr txBox="1"/>
              <p:nvPr/>
            </p:nvSpPr>
            <p:spPr>
              <a:xfrm>
                <a:off x="7740856" y="3563368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ADFDE4-6A67-47EE-9E5A-A71E8A86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56" y="3563368"/>
                <a:ext cx="6954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7450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Модификация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Такое усовершенствование позволяет в среднем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20–40% (существенно зависит от алгоритма триангуляции) сократить количество выполняемых арифметических операций (примерно до 7 умножений, а также 9 сложений и вычитаний).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546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Модификация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Дополнительным преимуществом этой проверки перед предыдущим способом является большая устойчивость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 потере точности в промежуточных вычислениях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использованием вещественной арифметики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плавающей точкой. Поэтому </a:t>
            </a:r>
            <a:r>
              <a:rPr lang="ru-RU" sz="2800" dirty="0"/>
              <a:t>лабораторная выполняется с помощью модифицированной проверки суммы углов.</a:t>
            </a:r>
            <a:endParaRPr lang="en-US" sz="2800" i="1" dirty="0">
              <a:latin typeface="Cambria Math" panose="020405030504060302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223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Обобщение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C89DCD3-B5A9-48D0-95C0-ED23EBADCE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2516456"/>
                  </p:ext>
                </p:extLst>
              </p:nvPr>
            </p:nvGraphicFramePr>
            <p:xfrm>
              <a:off x="1145966" y="2060575"/>
              <a:ext cx="9918909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66672">
                      <a:extLst>
                        <a:ext uri="{9D8B030D-6E8A-4147-A177-3AD203B41FA5}">
                          <a16:colId xmlns:a16="http://schemas.microsoft.com/office/drawing/2014/main" val="3234345534"/>
                        </a:ext>
                      </a:extLst>
                    </a:gridCol>
                    <a:gridCol w="1995878">
                      <a:extLst>
                        <a:ext uri="{9D8B030D-6E8A-4147-A177-3AD203B41FA5}">
                          <a16:colId xmlns:a16="http://schemas.microsoft.com/office/drawing/2014/main" val="3496764632"/>
                        </a:ext>
                      </a:extLst>
                    </a:gridCol>
                    <a:gridCol w="2056359">
                      <a:extLst>
                        <a:ext uri="{9D8B030D-6E8A-4147-A177-3AD203B41FA5}">
                          <a16:colId xmlns:a16="http://schemas.microsoft.com/office/drawing/2014/main" val="2850577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Название способа проверки</a:t>
                          </a:r>
                          <a:endParaRPr lang="ru-RU" sz="28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Число</a:t>
                          </a:r>
                          <a:b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ru-RU" sz="2800" b="0" i="1" u="none" strike="noStrike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 и </a:t>
                          </a:r>
                          <a14:m>
                            <m:oMath xmlns:m="http://schemas.openxmlformats.org/officeDocument/2006/math">
                              <m:r>
                                <a:rPr lang="ru-RU" sz="2800" b="0" i="1" u="none" strike="noStrike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÷</m:t>
                              </m:r>
                            </m:oMath>
                          </a14:m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Число</a:t>
                          </a:r>
                          <a:b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ru-RU" sz="2800" b="0" i="1" u="none" strike="noStrike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 и </a:t>
                          </a:r>
                          <a14:m>
                            <m:oMath xmlns:m="http://schemas.openxmlformats.org/officeDocument/2006/math">
                              <m:r>
                                <a:rPr lang="ru-RU" sz="2800" b="0" i="1" u="none" strike="noStrike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–</m:t>
                              </m:r>
                            </m:oMath>
                          </a14:m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0059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Через уравнение описанной окружности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29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7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С заранее вычисленной окружностью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∼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4…7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∼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4…6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4839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Сумма противолежащих углов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0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Модифицированная сумма углов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∼</m:t>
                                </m:r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∼</m:t>
                                </m:r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28774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C89DCD3-B5A9-48D0-95C0-ED23EBADCE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2516456"/>
                  </p:ext>
                </p:extLst>
              </p:nvPr>
            </p:nvGraphicFramePr>
            <p:xfrm>
              <a:off x="1145966" y="2060575"/>
              <a:ext cx="9918909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66672">
                      <a:extLst>
                        <a:ext uri="{9D8B030D-6E8A-4147-A177-3AD203B41FA5}">
                          <a16:colId xmlns:a16="http://schemas.microsoft.com/office/drawing/2014/main" val="3234345534"/>
                        </a:ext>
                      </a:extLst>
                    </a:gridCol>
                    <a:gridCol w="1995878">
                      <a:extLst>
                        <a:ext uri="{9D8B030D-6E8A-4147-A177-3AD203B41FA5}">
                          <a16:colId xmlns:a16="http://schemas.microsoft.com/office/drawing/2014/main" val="3496764632"/>
                        </a:ext>
                      </a:extLst>
                    </a:gridCol>
                    <a:gridCol w="2056359">
                      <a:extLst>
                        <a:ext uri="{9D8B030D-6E8A-4147-A177-3AD203B41FA5}">
                          <a16:colId xmlns:a16="http://schemas.microsoft.com/office/drawing/2014/main" val="2850577852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Название способа проверки</a:t>
                          </a:r>
                          <a:endParaRPr lang="ru-RU" sz="28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6452" r="-103659" b="-24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6452" r="-592" b="-24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05995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Через уравнение описанной окружности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121324" r="-103659" b="-18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121324" r="-592" b="-18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75946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С заранее вычисленной окружностью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401333" r="-103659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401333" r="-592" b="-2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4839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Сумма противолежащих углов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501333" r="-103659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501333" r="-592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8009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Модифицированная сумма углов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601333" r="-103659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601333" r="-59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28774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890449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триангуляции Делоне</a:t>
            </a:r>
          </a:p>
        </p:txBody>
      </p:sp>
    </p:spTree>
    <p:extLst>
      <p:ext uri="{BB962C8B-B14F-4D97-AF65-F5344CB8AC3E}">
        <p14:creationId xmlns:p14="http://schemas.microsoft.com/office/powerpoint/2010/main" val="35109126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триангуляции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настоящее время известно значительное количество различных алгоритмов построения триангуляции Делоне.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Условно их можно разделить на 4 группы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Итеративные алгоритмы.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Алгоритмы слияния.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Алгоритмы прямого построения.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Двухпроходные алгоритмы.</a:t>
            </a:r>
          </a:p>
        </p:txBody>
      </p:sp>
    </p:spTree>
    <p:extLst>
      <p:ext uri="{BB962C8B-B14F-4D97-AF65-F5344CB8AC3E}">
        <p14:creationId xmlns:p14="http://schemas.microsoft.com/office/powerpoint/2010/main" val="40373671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29857850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первых трех исходных точках строим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один треугольник.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цикле по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для всех остальных точек выполняем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шаги 3–5.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blipFill>
                <a:blip r:embed="rId3"/>
                <a:stretch>
                  <a:fillRect l="-1536" t="-6040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244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Очередная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-я точка добавляется в уже построенную структуру триангуляции следующим образом. Вначале производится локализация точки, т.е. находится треугольник (построенный ранее), в который попадает очередная точка. Либо, если точка не попадает внутрь триангуляции, находится треугольник на границе триангуляции, ближайший к очередной точке.</a:t>
                </a:r>
                <a:endParaRPr lang="ru-RU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3"/>
                <a:stretch>
                  <a:fillRect l="-1536" t="-3529" r="-123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46020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Если точка попала на ранее вставленный узел триангуляции, то такая точка обычно отбрасывается, иначе точка вставляется в триангуляцию в виде нового узла. При этом если точка попала на некоторое ребро, то оно разбивается на два новых, а оба смежных с ребром треугольника также делятся на два меньших. Если точка попала строго внутрь какого-нибудь треугольника, он разбивается на три новых. Если точка попала вне триангуляции, то строится один или более треугольников.</a:t>
            </a: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12060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Проводятся локальные проверки вновь полученных треугольников на соответствие условию Делоне и выполняются необходимые перестроения.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Конец алгоритма.</a:t>
            </a: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343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Угол между векторами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370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𝜑</m:t>
                    </m:r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–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угол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между векторами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i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𝜑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ru-RU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ru-RU" sz="28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endParaRPr lang="en-US" sz="28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𝜑</m:t>
                          </m:r>
                        </m:e>
                      </m:func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.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 </m:t>
                          </m:r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3702552"/>
              </a:xfrm>
              <a:prstGeom prst="rect">
                <a:avLst/>
              </a:prstGeom>
              <a:blipFill>
                <a:blip r:embed="rId3"/>
                <a:stretch>
                  <a:fillRect l="-2376" t="-16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3E84771A-4F19-4B45-8867-7571B332701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720D0F8-1907-474E-958F-DF5F4388A295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7597616" y="3058408"/>
            <a:ext cx="1677280" cy="18933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DF8608F-CC71-4CB1-BFA0-6977C466041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608160" y="4892683"/>
            <a:ext cx="1944224" cy="84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5EF50-739A-4BB4-B03C-4CBBB4863517}"/>
                  </a:ext>
                </a:extLst>
              </p:cNvPr>
              <p:cNvSpPr txBox="1"/>
              <p:nvPr/>
            </p:nvSpPr>
            <p:spPr>
              <a:xfrm>
                <a:off x="8268572" y="5007564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15EF50-739A-4BB4-B03C-4CBBB4863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572" y="5007564"/>
                <a:ext cx="695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B68D6C-259C-48EE-8448-AE1445FB8065}"/>
                  </a:ext>
                </a:extLst>
              </p:cNvPr>
              <p:cNvSpPr txBox="1"/>
              <p:nvPr/>
            </p:nvSpPr>
            <p:spPr>
              <a:xfrm>
                <a:off x="7740856" y="3563368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B68D6C-259C-48EE-8448-AE1445FB8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56" y="3563368"/>
                <a:ext cx="6954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7519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Сложность данного алгоритма складывается из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Трудоёмкости поиска треугольника, в который на очередном шаге добавляется точка.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Трудоёмкости построения новых треугольников.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Трудоёмкости соответствующих перестроений структуры триангуляции в результате неудовлетворительных проверок пар соседних треугольников полученной триангуляции на выполнение условия Делоне.</a:t>
            </a:r>
          </a:p>
        </p:txBody>
      </p:sp>
    </p:spTree>
    <p:extLst>
      <p:ext uri="{BB962C8B-B14F-4D97-AF65-F5344CB8AC3E}">
        <p14:creationId xmlns:p14="http://schemas.microsoft.com/office/powerpoint/2010/main" val="41462330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При построении новых треугольников возможны две ситуации, когда добавляемая точка попадает либо внутрь триангуляции, либо вне её.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первом случае строятся новые треугольники и число выполняемых алгоритмом действий фиксировано.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Во втором необходимо построение дополнительных внешних к текущей триангуляции треугольников, причём их количество может в худшем случае равняться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−3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blipFill>
                <a:blip r:embed="rId3"/>
                <a:stretch>
                  <a:fillRect l="-1290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2278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За все шаги работы алгоритма будет добавлено не более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треугольников, где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– общее число исходных точек.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Поэтому в обоих случаях общее затрачиваемое время на построение треугольников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blipFill>
                <a:blip r:embed="rId3"/>
                <a:stretch>
                  <a:fillRect l="-1290" t="-3356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4581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Чтобы несколько упростить алгоритм, можно вообще избавиться от второго случая, предварительно внеся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триангуляцию несколько таких дополнительных узлов, что построенная на них триангуляция заведомо накроет все исходные точки триангуляции.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Такая структура обычно называется суперструктурой.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практике для суперструктуры обычно выбирают следующие варианты.</a:t>
            </a:r>
          </a:p>
        </p:txBody>
      </p:sp>
    </p:spTree>
    <p:extLst>
      <p:ext uri="{BB962C8B-B14F-4D97-AF65-F5344CB8AC3E}">
        <p14:creationId xmlns:p14="http://schemas.microsoft.com/office/powerpoint/2010/main" val="24012197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Вершины равностороннего треугольника, покрывающего всё множество исходных точек.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1"/>
          <a:stretch/>
        </p:blipFill>
        <p:spPr>
          <a:xfrm>
            <a:off x="7536160" y="2071734"/>
            <a:ext cx="2365378" cy="2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418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Вершины квадрата, покрывающего всё множество исходных точек.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87" t="2511" r="54587" b="-2511"/>
          <a:stretch/>
        </p:blipFill>
        <p:spPr>
          <a:xfrm>
            <a:off x="7680176" y="2071734"/>
            <a:ext cx="2160240" cy="2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30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8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точек, равномерно распределенных по окружности, покрывающей всё множество исходных точек.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87293"/>
              </a:xfrm>
              <a:prstGeom prst="rect">
                <a:avLst/>
              </a:prstGeom>
              <a:blipFill>
                <a:blip r:embed="rId3"/>
                <a:stretch>
                  <a:fillRect l="-2583" t="-1064" b="-61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15" t="-38" r="33680" b="38"/>
          <a:stretch/>
        </p:blipFill>
        <p:spPr>
          <a:xfrm>
            <a:off x="7752184" y="2071734"/>
            <a:ext cx="2088232" cy="2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6523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8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точек, равномерно распределенных по квадрату, покрывающему всё множество исходных точек.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87293"/>
              </a:xfrm>
              <a:prstGeom prst="rect">
                <a:avLst/>
              </a:prstGeom>
              <a:blipFill>
                <a:blip r:embed="rId3"/>
                <a:stretch>
                  <a:fillRect l="-2583" t="-1064" b="-61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55" t="134" r="11519" b="-134"/>
          <a:stretch/>
        </p:blipFill>
        <p:spPr>
          <a:xfrm>
            <a:off x="7824192" y="2071734"/>
            <a:ext cx="2160240" cy="2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564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Исходные точки, попадающие на выпуклую оболочку множества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исходных точек.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лабораторной в качестве суперструктуры выбираем выпуклую замкнутую оболочку.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45" t="12840" r="521" b="28845"/>
          <a:stretch/>
        </p:blipFill>
        <p:spPr>
          <a:xfrm>
            <a:off x="7680176" y="2069578"/>
            <a:ext cx="2304256" cy="29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1224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этом показывается, что при использовании суперструктуры на различных распределениях исходных данных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возможно как увеличение скорости работы алгоритмов, так и её снижение, но не более чем на 10%.</a:t>
            </a:r>
          </a:p>
        </p:txBody>
      </p:sp>
    </p:spTree>
    <p:extLst>
      <p:ext uri="{BB962C8B-B14F-4D97-AF65-F5344CB8AC3E}">
        <p14:creationId xmlns:p14="http://schemas.microsoft.com/office/powerpoint/2010/main" val="1420831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Векторное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3" y="2068361"/>
                <a:ext cx="9926411" cy="261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Даны два вектора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:r>
                  <a:rPr lang="ru-RU" sz="2800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Векторным произведением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называется вектор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𝑖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𝑗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3" y="2068361"/>
                <a:ext cx="9926411" cy="2614818"/>
              </a:xfrm>
              <a:prstGeom prst="rect">
                <a:avLst/>
              </a:prstGeom>
              <a:blipFill>
                <a:blip r:embed="rId3"/>
                <a:stretch>
                  <a:fillRect l="-1290" t="-23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0170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Добавление точки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Любое добавление новой точки в триангуляцию теоретически может нарушить условия Делоне, поэтому после добавления точки обычно сразу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же производится локальная проверка триангуляции на условие Делоне.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Эта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должна охватить все вновь построенные треугольники и соседние с ними.</a:t>
            </a:r>
          </a:p>
        </p:txBody>
      </p:sp>
    </p:spTree>
    <p:extLst>
      <p:ext uri="{BB962C8B-B14F-4D97-AF65-F5344CB8AC3E}">
        <p14:creationId xmlns:p14="http://schemas.microsoft.com/office/powerpoint/2010/main" val="42597597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Добавление точки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Количество таких перестроений в худшем случае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может быть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очень велико, что, по сути, может привести к полному перестроению всей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триангуляции.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Поэтому трудоемкость перестроений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Однако среднее число таких перестроений на реальных данных составляет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только около трех.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3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0696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Таким образом, наибольший вклад в трудоёмкость итеративного алгоритма даёт процедура поиска очередного треугольника.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Поэтому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все итеративные алгоритмы построения триангуляции Делоне отличаются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почти только процедурой поиска очередного треугольника.</a:t>
            </a:r>
          </a:p>
        </p:txBody>
      </p:sp>
    </p:spTree>
    <p:extLst>
      <p:ext uri="{BB962C8B-B14F-4D97-AF65-F5344CB8AC3E}">
        <p14:creationId xmlns:p14="http://schemas.microsoft.com/office/powerpoint/2010/main" val="33278479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простом итеративном алгоритме поиск очередного треугольника реализуется следующим образом.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Берётся любой треугольник, уже принадлежащий триангуляции (например, выбирается случайно),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последовательными переходами по связанным треугольникам ищется искомый треугольник.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8386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635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При этом в худшем случае приходится пересекать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все треугольники триангуляции, поэтому трудоемкость такого поиска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Однако в среднем для равномерного распределения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квадрате нужно совершить только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</m:rad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операций перехода.  Таким образом, трудоемкость простейшего итеративного алгоритма составляет в худшем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p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среднем –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3/2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635419"/>
              </a:xfrm>
              <a:prstGeom prst="rect">
                <a:avLst/>
              </a:prstGeom>
              <a:blipFill>
                <a:blip r:embed="rId3"/>
                <a:stretch>
                  <a:fillRect l="-1290" t="-1675" b="-26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5341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практике обычно используются следующие способы поиска треугольника по заданной точке внутри него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по некоторому исходному треугольнику.</a:t>
            </a:r>
          </a:p>
        </p:txBody>
      </p:sp>
    </p:spTree>
    <p:extLst>
      <p:ext uri="{BB962C8B-B14F-4D97-AF65-F5344CB8AC3E}">
        <p14:creationId xmlns:p14="http://schemas.microsoft.com/office/powerpoint/2010/main" val="8378100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Проводится прямая через некоторую точку внутри исходного треугольника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целевую точку, а затем нужно идти вдоль этой прямой к цели.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13A41C-FF77-41A6-BBCD-2251E460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73275"/>
            <a:ext cx="3346418" cy="34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12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этом необходимо корректно обрабатывать ситуации, когда на пути могут встретиться узлы и коллинеарные рёбра.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13A41C-FF77-41A6-BBCD-2251E460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73275"/>
            <a:ext cx="3346418" cy="34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71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3895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Двигаться пошагово,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каждом шаге проводя прямую через центр текущего треугольника и целевую точку и затем переходя к соседнему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треугольнику, соответствующему стороне, которую пересекает построенная прямая.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82BEA-3581-4B6E-9601-365C20CF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2068361"/>
            <a:ext cx="3181322" cy="32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93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4615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каждом шаге переходить через ребро текущего треугольника, что целевая точка и вершина текущего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треугольника, противолежащая выбираемому пересекаемому ребру, лежат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 разные стороны от прямой, определяемой данным ребром.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82BEA-3581-4B6E-9601-365C20CF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2068361"/>
            <a:ext cx="3181322" cy="32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9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Векторное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Векторное произведение перпендикулярно обоим векторам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1815882"/>
              </a:xfrm>
              <a:prstGeom prst="rect">
                <a:avLst/>
              </a:prstGeom>
              <a:blipFill>
                <a:blip r:embed="rId3"/>
                <a:stretch>
                  <a:fillRect l="-2376" t="-3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680176" y="4365104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7741632" y="4071792"/>
            <a:ext cx="1090668" cy="303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D855494-95DE-4ACE-8DE0-5422197F9AE5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7752176" y="4401104"/>
            <a:ext cx="1656192" cy="267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1FA732-68D9-4103-BBA8-4508E26F98C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7716176" y="2492896"/>
            <a:ext cx="25456" cy="18722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BCC358-3101-4EFE-BCA0-98187D64F5EA}"/>
                  </a:ext>
                </a:extLst>
              </p:cNvPr>
              <p:cNvSpPr txBox="1"/>
              <p:nvPr/>
            </p:nvSpPr>
            <p:spPr>
              <a:xfrm>
                <a:off x="8286966" y="4658269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BCC358-3101-4EFE-BCA0-98187D64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966" y="4658269"/>
                <a:ext cx="695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B2C71-0213-4F87-83BB-DD0757D1E452}"/>
                  </a:ext>
                </a:extLst>
              </p:cNvPr>
              <p:cNvSpPr txBox="1"/>
              <p:nvPr/>
            </p:nvSpPr>
            <p:spPr>
              <a:xfrm>
                <a:off x="7939266" y="3603546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B2C71-0213-4F87-83BB-DD0757D1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66" y="3603546"/>
                <a:ext cx="6954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7BBCC-C93F-4AF1-BFF1-6043F79B3602}"/>
                  </a:ext>
                </a:extLst>
              </p:cNvPr>
              <p:cNvSpPr txBox="1"/>
              <p:nvPr/>
            </p:nvSpPr>
            <p:spPr>
              <a:xfrm>
                <a:off x="6205785" y="3339367"/>
                <a:ext cx="13874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7BBCC-C93F-4AF1-BFF1-6043F79B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85" y="3339367"/>
                <a:ext cx="13874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8475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461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Этот способ обычно обеспечивает более длинный путь до цели,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Но он алгоритмически проще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поэтому быстрее.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82BEA-3581-4B6E-9601-365C20CF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2068361"/>
            <a:ext cx="3181322" cy="32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274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построения триангуляции Делоне слиянием</a:t>
            </a:r>
          </a:p>
        </p:txBody>
      </p:sp>
    </p:spTree>
    <p:extLst>
      <p:ext uri="{BB962C8B-B14F-4D97-AF65-F5344CB8AC3E}">
        <p14:creationId xmlns:p14="http://schemas.microsoft.com/office/powerpoint/2010/main" val="21157341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Все алгоритмы слияния предполагают разбиение исходного множества точек на несколько подмножеств, построение триангуляций на этих подмножествах,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затем объединение (слияние) нескольких триангуляций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одно целое.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312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слияния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построить триангуляцию из 1 треугольника.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Иначе, если 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=4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построить триангуляцию из 2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или 3 треугольников.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Иначе, если 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=8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разбить множества точек на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две части по 4 точки, рекурсивно применить алгоритм, а затем склеить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триангуляции.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3"/>
                <a:stretch>
                  <a:fillRect l="-1536" t="-3529" r="-2150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99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слияния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Иначе, если 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&lt;12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разбить множества точек на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две части по 3 и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−3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точки, рекурсивно применить алгоритм, а затем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склеить триангуляции.</a:t>
                </a: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 (число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≥12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) разбить множества точек на две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части по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точки, рекурсивно применить алгоритм, а затем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склеить триангуляции.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Конец алгоритма.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3"/>
                <a:stretch>
                  <a:fillRect l="-1536" t="-3529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14683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Элементарные множества из трех или из четырёх элементов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легко триангулируются (можно даже просто перебрать множество всех возможных вариантов).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3406E-3CBD-499C-9EC0-9312CA0EE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09" y="3658681"/>
            <a:ext cx="6818854" cy="18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387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Трудоемкость алгоритма «Разделяй и властвуй» составляет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err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2800" i="0" dirty="0" err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</m:func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 среднем и худшем случаях.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Основная и самая сложная часть алгоритма «Разделяй и властвуй» заключается в слиянии двух частичных триангуляций.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blipFill>
                <a:blip r:embed="rId3"/>
                <a:stretch>
                  <a:fillRect l="-1290" t="-2710" r="-123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66199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слияния может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использоваться несколько эквивалентных процедур слияния (все создаваемые частичные триангуляции являются выпуклыми):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1. «Удаляй и строй».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2. «Строй и перестраивай».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3. «Строй, перестраивая».</a:t>
            </a:r>
          </a:p>
        </p:txBody>
      </p:sp>
    </p:spTree>
    <p:extLst>
      <p:ext uri="{BB962C8B-B14F-4D97-AF65-F5344CB8AC3E}">
        <p14:creationId xmlns:p14="http://schemas.microsoft.com/office/powerpoint/2010/main" val="42617071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Вначале для двух триангуляций находятся две общие касательные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первая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которых становится текущей базовой линией.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r="-861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B1B740-189A-4ACF-8EC7-EF52BEFA0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2068361"/>
            <a:ext cx="3564950" cy="31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8723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Затем от базовой линии начинается заполнение треугольниками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промежутка между триангуляциями.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B1B740-189A-4ACF-8EC7-EF52BEFA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068361"/>
            <a:ext cx="3564950" cy="31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38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Векторное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Векторное произведение перпендикулярно обоим векторам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1815882"/>
              </a:xfrm>
              <a:prstGeom prst="rect">
                <a:avLst/>
              </a:prstGeom>
              <a:blipFill>
                <a:blip r:embed="rId3"/>
                <a:stretch>
                  <a:fillRect l="-2376" t="-33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680176" y="4365104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7741632" y="4071792"/>
            <a:ext cx="1090668" cy="303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D855494-95DE-4ACE-8DE0-5422197F9AE5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7752176" y="4401104"/>
            <a:ext cx="1656192" cy="267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1FA732-68D9-4103-BBA8-4508E26F98CF}"/>
              </a:ext>
            </a:extLst>
          </p:cNvPr>
          <p:cNvCxnSpPr>
            <a:cxnSpLocks/>
          </p:cNvCxnSpPr>
          <p:nvPr/>
        </p:nvCxnSpPr>
        <p:spPr>
          <a:xfrm>
            <a:off x="7716176" y="4437104"/>
            <a:ext cx="0" cy="18722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BCC358-3101-4EFE-BCA0-98187D64F5EA}"/>
                  </a:ext>
                </a:extLst>
              </p:cNvPr>
              <p:cNvSpPr txBox="1"/>
              <p:nvPr/>
            </p:nvSpPr>
            <p:spPr>
              <a:xfrm>
                <a:off x="8286966" y="4658269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BCC358-3101-4EFE-BCA0-98187D64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966" y="4658269"/>
                <a:ext cx="695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B2C71-0213-4F87-83BB-DD0757D1E452}"/>
                  </a:ext>
                </a:extLst>
              </p:cNvPr>
              <p:cNvSpPr txBox="1"/>
              <p:nvPr/>
            </p:nvSpPr>
            <p:spPr>
              <a:xfrm>
                <a:off x="7939266" y="3603546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7B2C71-0213-4F87-83BB-DD0757D1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66" y="3603546"/>
                <a:ext cx="6954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7BBCC-C93F-4AF1-BFF1-6043F79B3602}"/>
                  </a:ext>
                </a:extLst>
              </p:cNvPr>
              <p:cNvSpPr txBox="1"/>
              <p:nvPr/>
            </p:nvSpPr>
            <p:spPr>
              <a:xfrm>
                <a:off x="6308025" y="4813884"/>
                <a:ext cx="13874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ru-RU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17BBCC-C93F-4AF1-BFF1-6043F79B3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025" y="4813884"/>
                <a:ext cx="13874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32406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этого необходимо найти ближайший к базовой линии узел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любой из двух частичных триангуляций –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 называемого соседа Делоне для базовой линии.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B1B740-189A-4ACF-8EC7-EF52BEFA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068361"/>
            <a:ext cx="3564950" cy="31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23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Поиск этого соседа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можно представить как рост «пузыря» от базовой линии, пока не встретится какой-нибудь узел.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ED8B3-CE5D-46D3-989E-B7A7AC01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068361"/>
            <a:ext cx="3417022" cy="29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7988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«Пузырь» – это окружность, проходящая через точки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и центр которой находится на срединном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перпендикуляре к базовой линии.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r="-246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ED8B3-CE5D-46D3-989E-B7A7AC01F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2068361"/>
            <a:ext cx="3417022" cy="29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9527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найденном узле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базовой линии строится новый треугольник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(в нашем случае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1815882"/>
              </a:xfrm>
              <a:prstGeom prst="rect">
                <a:avLst/>
              </a:prstGeom>
              <a:blipFill>
                <a:blip r:embed="rId3"/>
                <a:stretch>
                  <a:fillRect l="-2583" t="-3356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ED8B3-CE5D-46D3-989E-B7A7AC01F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2068361"/>
            <a:ext cx="3417022" cy="29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223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Однако при этом иногда возникает необходимость предварительно удалить некоторые ранее построенные треугольники, которые перекрываются новым треугольником.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ED8B3-CE5D-46D3-989E-B7A7AC01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068361"/>
            <a:ext cx="3417022" cy="29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555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После этого открытая сторона нового треугольника становится новой базовой линией (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), и цикл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продолжается, пока не будет достигнута вторая касательная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3"/>
                <a:stretch>
                  <a:fillRect l="-2583" t="-1961" r="-1107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BB5A45-FC12-497F-9DF6-29B2D842A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2068361"/>
            <a:ext cx="3602611" cy="29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015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Данная процедура слияния очень похожа на алгоритмы прямого построения триангуляции.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Поэтому ей свойственны те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же самые недостатки,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а именно относительно большие затраты времени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поиск очередного соседа Делоне.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целом эта процедура имеет трудоемкость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относительно общего количества точек в двух объединяемых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триангуляциях.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blipFill>
                <a:blip r:embed="rId3"/>
                <a:stretch>
                  <a:fillRect l="-1290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32762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прямого построения триангуляции Делоне</a:t>
            </a:r>
          </a:p>
        </p:txBody>
      </p:sp>
    </p:spTree>
    <p:extLst>
      <p:ext uri="{BB962C8B-B14F-4D97-AF65-F5344CB8AC3E}">
        <p14:creationId xmlns:p14="http://schemas.microsoft.com/office/powerpoint/2010/main" val="44353974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Во всех рассмотренных выше алгоритмах на разных этапах построения триангуляции могут быть получены треугольники, которые в дальнейшем будут перестроены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связи с невыполнением условия Делоне.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Основная идея алгоритмов прямого построения заключается в том, чтобы строить только такие треугольники, которые удовлетворяют условию Делоне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конечной триангуляции, а поэтому не должны перестраиваться.</a:t>
            </a:r>
          </a:p>
        </p:txBody>
      </p:sp>
    </p:spTree>
    <p:extLst>
      <p:ext uri="{BB962C8B-B14F-4D97-AF65-F5344CB8AC3E}">
        <p14:creationId xmlns:p14="http://schemas.microsoft.com/office/powerpoint/2010/main" val="24620962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алгоритме вначале выбирается некоторая базовая линия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𝐴𝐵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начиная от которой будут строиться все последующие треугольники. 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2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Часть 1. Алгоритмы решения геометрических задач</a:t>
            </a:r>
          </a:p>
        </p:txBody>
      </p:sp>
    </p:spTree>
    <p:extLst>
      <p:ext uri="{BB962C8B-B14F-4D97-AF65-F5344CB8AC3E}">
        <p14:creationId xmlns:p14="http://schemas.microsoft.com/office/powerpoint/2010/main" val="4227458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Векторное произведение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4" y="2068361"/>
            <a:ext cx="4957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Модуль векторного произведения равен площади параллелограмма построенного на этих векторах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680176" y="4365104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7741632" y="4071792"/>
            <a:ext cx="1090668" cy="303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D855494-95DE-4ACE-8DE0-5422197F9AE5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7752176" y="4401104"/>
            <a:ext cx="1656192" cy="267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1FA732-68D9-4103-BBA8-4508E26F98C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7716176" y="2492896"/>
            <a:ext cx="25456" cy="18722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6ABDE092-1B5E-4219-A91A-BECE1641E7A1}"/>
              </a:ext>
            </a:extLst>
          </p:cNvPr>
          <p:cNvCxnSpPr>
            <a:cxnSpLocks/>
          </p:cNvCxnSpPr>
          <p:nvPr/>
        </p:nvCxnSpPr>
        <p:spPr>
          <a:xfrm>
            <a:off x="8832300" y="4079248"/>
            <a:ext cx="1656192" cy="2678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05ED96CD-128D-4E12-BA32-9F775F334B02}"/>
              </a:ext>
            </a:extLst>
          </p:cNvPr>
          <p:cNvCxnSpPr>
            <a:cxnSpLocks/>
          </p:cNvCxnSpPr>
          <p:nvPr/>
        </p:nvCxnSpPr>
        <p:spPr>
          <a:xfrm flipV="1">
            <a:off x="9408368" y="4365104"/>
            <a:ext cx="1090668" cy="3038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17845C-E49B-495B-A691-A427B95DCF9A}"/>
                  </a:ext>
                </a:extLst>
              </p:cNvPr>
              <p:cNvSpPr txBox="1"/>
              <p:nvPr/>
            </p:nvSpPr>
            <p:spPr>
              <a:xfrm>
                <a:off x="8286966" y="4658269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17845C-E49B-495B-A691-A427B95DC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966" y="4658269"/>
                <a:ext cx="6954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C61C6A-4F18-4045-AC8C-B75315908FF1}"/>
                  </a:ext>
                </a:extLst>
              </p:cNvPr>
              <p:cNvSpPr txBox="1"/>
              <p:nvPr/>
            </p:nvSpPr>
            <p:spPr>
              <a:xfrm>
                <a:off x="7939266" y="3603546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C61C6A-4F18-4045-AC8C-B75315908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66" y="3603546"/>
                <a:ext cx="695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E05ED8-6E03-4528-92EA-D4D56267BCA7}"/>
                  </a:ext>
                </a:extLst>
              </p:cNvPr>
              <p:cNvSpPr txBox="1"/>
              <p:nvPr/>
            </p:nvSpPr>
            <p:spPr>
              <a:xfrm>
                <a:off x="6205785" y="3339367"/>
                <a:ext cx="13874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E05ED8-6E03-4528-92EA-D4D56267B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85" y="3339367"/>
                <a:ext cx="13874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8509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Базовая линия берется как один из отрезков многоугольника выпуклой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оболочки всех исходных точек триангуляции.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684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Далее для базовой линии необходимо найти соседа Делоне – узел, который вместе с концами данной базовой линии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триангуляции Делоне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является вершинами одного треугольника.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635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Процесс поиска можно представить, как рост «пузыря» от базовой линии, пока не встретится какой-нибудь узел.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6292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«Пузырь» – это окружность, проходящая через точки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A и B, и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центр которой находится на срединном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перпендикуляре к базовой линии.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454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пошаговом алгоритме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поиска соседа Делоне нужно выбрать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среди всех точек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триангуляции такую, что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будет максимальным.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600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Трудоемкость пошагового алгоритма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p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 среднем и в худшем случае.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Из-за столь большой трудоемкости на практике такой алгоритм почти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 применяется.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539430"/>
              </a:xfrm>
              <a:prstGeom prst="rect">
                <a:avLst/>
              </a:prstGeom>
              <a:blipFill>
                <a:blip r:embed="rId3"/>
                <a:stretch>
                  <a:fillRect l="-2583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7184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 построения триангуляции Делоне</a:t>
            </a:r>
          </a:p>
        </p:txBody>
      </p:sp>
    </p:spTree>
    <p:extLst>
      <p:ext uri="{BB962C8B-B14F-4D97-AF65-F5344CB8AC3E}">
        <p14:creationId xmlns:p14="http://schemas.microsoft.com/office/powerpoint/2010/main" val="34939676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построении триангуляции Делоне итеративными алгоритмами и алгоритмами слияния для каждого нового треугольника должно быть проверено условие Делоне.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Если оно не выполняется, то должны последовать перестроения треугольников и новая серия проверок.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практике довольно большую долю времени отнимают как раз проверки на условие Делоне и перестроения.</a:t>
            </a:r>
          </a:p>
        </p:txBody>
      </p:sp>
    </p:spTree>
    <p:extLst>
      <p:ext uri="{BB962C8B-B14F-4D97-AF65-F5344CB8AC3E}">
        <p14:creationId xmlns:p14="http://schemas.microsoft.com/office/powerpoint/2010/main" val="412552717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уменьшения числа проверок условия Делоне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упрощения логики работы алгоритмов можно использовать следующий подход.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Вначале за первый проход нужно построить некоторую триангуляцию, игнорируя выполнение условия Делоне.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после этого за второй проход проверить то, что получилось, и провести нужные улучшающие перестроения для приведения триангуляции к условию Делоне.</a:t>
            </a:r>
          </a:p>
        </p:txBody>
      </p:sp>
    </p:spTree>
    <p:extLst>
      <p:ext uri="{BB962C8B-B14F-4D97-AF65-F5344CB8AC3E}">
        <p14:creationId xmlns:p14="http://schemas.microsoft.com/office/powerpoint/2010/main" val="371438329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Наиболее удачно двухпроходная стратегия применима к алгоритмам слияния.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них приходится прикладывать довольно много алгоритмических усилий для того, чтобы обеспечить работу с «текущим треугольником», и как только такой треугольник построен, он может тут же в результате неудачной проверки на условие Делоне исчезнуть, а на его месте появятся другие треугольники.</a:t>
            </a:r>
          </a:p>
        </p:txBody>
      </p:sp>
    </p:spTree>
    <p:extLst>
      <p:ext uri="{BB962C8B-B14F-4D97-AF65-F5344CB8AC3E}">
        <p14:creationId xmlns:p14="http://schemas.microsoft.com/office/powerpoint/2010/main" val="854173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Векторное произведение на плоскости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3" y="2068361"/>
                <a:ext cx="9926411" cy="2754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Даны два вектора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плоскости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:r>
                  <a:rPr lang="ru-RU" sz="2800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ru-RU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3" y="2068361"/>
                <a:ext cx="9926411" cy="2754472"/>
              </a:xfrm>
              <a:prstGeom prst="rect">
                <a:avLst/>
              </a:prstGeom>
              <a:blipFill>
                <a:blip r:embed="rId3"/>
                <a:stretch>
                  <a:fillRect l="-1290" t="-221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12045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алгоритмах слияния сразу строится достаточно много треугольников, которые в дальнейшем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 перестраиваются.</a:t>
            </a:r>
          </a:p>
        </p:txBody>
      </p:sp>
    </p:spTree>
    <p:extLst>
      <p:ext uri="{BB962C8B-B14F-4D97-AF65-F5344CB8AC3E}">
        <p14:creationId xmlns:p14="http://schemas.microsoft.com/office/powerpoint/2010/main" val="6737822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036755-2E0E-4E00-B2F4-D9B0AAB01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66" y="2461436"/>
            <a:ext cx="9918909" cy="19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5690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46E9AA-63FF-49CC-8861-C580FC5D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95" y="2073275"/>
            <a:ext cx="5919410" cy="36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572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8CF3B1-3D6C-4EE6-B0FF-3B31B4861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02"/>
          <a:stretch/>
        </p:blipFill>
        <p:spPr>
          <a:xfrm>
            <a:off x="3235010" y="2073582"/>
            <a:ext cx="5721980" cy="36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436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Часть 2. Диаграмма Вороного</a:t>
            </a:r>
          </a:p>
        </p:txBody>
      </p:sp>
    </p:spTree>
    <p:extLst>
      <p:ext uri="{BB962C8B-B14F-4D97-AF65-F5344CB8AC3E}">
        <p14:creationId xmlns:p14="http://schemas.microsoft.com/office/powerpoint/2010/main" val="2976959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 Делоне впервые появилась в научном мире как граф, двойственный диаграмме Вороного – одной из базовых структур вычислительной геометрии.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8936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81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заданной 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 плоскости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многоугольником (ячейкой) Вороного называется геометрическое место точек на плоскости, которые находятся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ближе, чем к любой другой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заданной точке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𝑗</m:t>
                        </m:r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≠</m:t>
                        </m:r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81458"/>
              </a:xfrm>
              <a:prstGeom prst="rect">
                <a:avLst/>
              </a:prstGeom>
              <a:blipFill>
                <a:blip r:embed="rId3"/>
                <a:stretch>
                  <a:fillRect l="-1290" t="-2667" b="-4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1981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Совокупность многоугольников Вороного образует разбиение плоскости, представляющее векторную сеть.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AFE5A-2964-443F-AED5-A5B8189E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065186"/>
            <a:ext cx="4591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705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Диаграммой Вороного заданного множества точек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называется совокупность всех многоугольников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Вороного этих точек.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AFE5A-2964-443F-AED5-A5B8189ED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2065186"/>
            <a:ext cx="4591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5399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Диаграммы Вороного также иногда называют разбиением Тиссена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ячейками Дирихле.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AFE5A-2964-443F-AED5-A5B8189E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065186"/>
            <a:ext cx="4591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36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Векторное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741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плоскости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&gt;0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находится против часовой стрелке от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741328"/>
              </a:xfrm>
              <a:prstGeom prst="rect">
                <a:avLst/>
              </a:prstGeom>
              <a:blipFill>
                <a:blip r:embed="rId3"/>
                <a:stretch>
                  <a:fillRect l="-2376" t="-2222" b="-5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680176" y="4365104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7741632" y="4071792"/>
            <a:ext cx="1090668" cy="303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D855494-95DE-4ACE-8DE0-5422197F9AE5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7752176" y="4401104"/>
            <a:ext cx="1656192" cy="267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1FA732-68D9-4103-BBA8-4508E26F98C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7716176" y="2996952"/>
            <a:ext cx="0" cy="13681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F93218-0DA5-474B-B0B6-E4E8CB8DF451}"/>
                  </a:ext>
                </a:extLst>
              </p:cNvPr>
              <p:cNvSpPr txBox="1"/>
              <p:nvPr/>
            </p:nvSpPr>
            <p:spPr>
              <a:xfrm>
                <a:off x="8286966" y="4658269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F93218-0DA5-474B-B0B6-E4E8CB8D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966" y="4658269"/>
                <a:ext cx="695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4AFC4-CF5A-44D9-A744-8755A994876D}"/>
                  </a:ext>
                </a:extLst>
              </p:cNvPr>
              <p:cNvSpPr txBox="1"/>
              <p:nvPr/>
            </p:nvSpPr>
            <p:spPr>
              <a:xfrm>
                <a:off x="7939266" y="3603546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4AFC4-CF5A-44D9-A744-8755A994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266" y="3603546"/>
                <a:ext cx="6954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67491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Одним из главных свойств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диаграммы Вороного является её двойственность триангуляции Делоне.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AFE5A-2964-443F-AED5-A5B8189E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065186"/>
            <a:ext cx="4591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3144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именно, соединив отрезками те исходные точки, чьи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многоугольники Вороного соприкасаются хотя бы углами, мы получим триангуляцию Делоне.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F6AE15-FA42-4E34-B2B2-C763E193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0" r="4208"/>
          <a:stretch/>
        </p:blipFill>
        <p:spPr>
          <a:xfrm>
            <a:off x="6600056" y="2065263"/>
            <a:ext cx="4176464" cy="34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1572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471527-716A-4C41-A206-75CB8A7B6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9149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AB73F6-B68A-4DA9-8D70-8B13B1A42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0190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habrastorage.org/getpro/habr/post_images/7c3/80f/dbb/7c380fdbb5463b8cd9a1669beef2d51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196752"/>
            <a:ext cx="5223082" cy="41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50719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008ACC-FE4C-49D2-820F-A3C4C0767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1496" r="1544" b="105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581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5A4F459-9BC9-4F14-9A03-54B9328D75C6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991890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</a:t>
            </a:r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7B418-E4D9-469B-B251-7C8ACA17529D}"/>
              </a:ext>
            </a:extLst>
          </p:cNvPr>
          <p:cNvSpPr txBox="1"/>
          <p:nvPr/>
        </p:nvSpPr>
        <p:spPr>
          <a:xfrm>
            <a:off x="1145968" y="2075362"/>
            <a:ext cx="99189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Провести триангуляцию Делоне для заданного множества точек на плоскости.</a:t>
            </a:r>
          </a:p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3.1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[# 150]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Реализация алгоритмом слияния или итерационным.</a:t>
            </a:r>
          </a:p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3.1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[# 100]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Реализация алгоритмом прямого построения, разбив предварительно все точки на группы. </a:t>
            </a:r>
          </a:p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Неделя 1.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Создать классы «Точка» (вершина), «Отрезок» (ребро), «Треугольник» (грань), «Триангуляция». </a:t>
            </a:r>
          </a:p>
        </p:txBody>
      </p:sp>
    </p:spTree>
    <p:extLst>
      <p:ext uri="{BB962C8B-B14F-4D97-AF65-F5344CB8AC3E}">
        <p14:creationId xmlns:p14="http://schemas.microsoft.com/office/powerpoint/2010/main" val="357598030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5A4F459-9BC9-4F14-9A03-54B9328D75C6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991890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</a:t>
            </a:r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7B418-E4D9-469B-B251-7C8ACA17529D}"/>
              </a:ext>
            </a:extLst>
          </p:cNvPr>
          <p:cNvSpPr txBox="1"/>
          <p:nvPr/>
        </p:nvSpPr>
        <p:spPr>
          <a:xfrm>
            <a:off x="1145968" y="2075362"/>
            <a:ext cx="99189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Неделя 2.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В зависимости от выбранного метода</a:t>
            </a:r>
          </a:p>
          <a:p>
            <a:pPr marL="514350" indent="-514350"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Реализовать метод «флип». </a:t>
            </a:r>
          </a:p>
          <a:p>
            <a:pPr marL="514350" indent="-514350"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Реализовать поиск выпуклой замкнутой оболочки.</a:t>
            </a:r>
          </a:p>
          <a:p>
            <a:pPr marL="514350" indent="-514350"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Реализовать поиск ближайшей точки к отрезку выпуклой замкнутой оболочки.</a:t>
            </a:r>
          </a:p>
        </p:txBody>
      </p:sp>
    </p:spTree>
    <p:extLst>
      <p:ext uri="{BB962C8B-B14F-4D97-AF65-F5344CB8AC3E}">
        <p14:creationId xmlns:p14="http://schemas.microsoft.com/office/powerpoint/2010/main" val="47382682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5A4F459-9BC9-4F14-9A03-54B9328D75C6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991890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</a:t>
            </a:r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7B418-E4D9-469B-B251-7C8ACA17529D}"/>
              </a:ext>
            </a:extLst>
          </p:cNvPr>
          <p:cNvSpPr txBox="1"/>
          <p:nvPr/>
        </p:nvSpPr>
        <p:spPr>
          <a:xfrm>
            <a:off x="1145968" y="2075362"/>
            <a:ext cx="9918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3.2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[# 100]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Произвести укладку графа, используя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гамма-алгоритм.</a:t>
            </a:r>
          </a:p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Неделя 1.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Создать класс «Граф» с сущностями, вершина, ребро, грань. Написать функцию, находящую простой цикл в графе, поиском в глубину, из которого образовывается первая грань.</a:t>
            </a:r>
          </a:p>
        </p:txBody>
      </p:sp>
    </p:spTree>
    <p:extLst>
      <p:ext uri="{BB962C8B-B14F-4D97-AF65-F5344CB8AC3E}">
        <p14:creationId xmlns:p14="http://schemas.microsoft.com/office/powerpoint/2010/main" val="306857737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5A4F459-9BC9-4F14-9A03-54B9328D75C6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991890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</a:t>
            </a:r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97B418-E4D9-469B-B251-7C8ACA17529D}"/>
                  </a:ext>
                </a:extLst>
              </p:cNvPr>
              <p:cNvSpPr txBox="1"/>
              <p:nvPr/>
            </p:nvSpPr>
            <p:spPr>
              <a:xfrm>
                <a:off x="1145968" y="2075362"/>
                <a:ext cx="991890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Неделя 2.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Написать функцию, находящую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сегменты </a:t>
                </a:r>
                <a14:m>
                  <m:oMath xmlns:m="http://schemas.openxmlformats.org/officeDocument/2006/math">
                    <m:r>
                      <a:rPr lang="ru-RU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Γ</m:t>
                    </m:r>
                    <m:d>
                      <m:dPr>
                        <m:ctrlP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ru-R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97B418-E4D9-469B-B251-7C8ACA175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68" y="2075362"/>
                <a:ext cx="9918905" cy="954107"/>
              </a:xfrm>
              <a:prstGeom prst="rect">
                <a:avLst/>
              </a:prstGeom>
              <a:blipFill>
                <a:blip r:embed="rId3"/>
                <a:stretch>
                  <a:fillRect l="-1291" t="-6369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4039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Векторное произведение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&lt;0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находится по часовой стрелки от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1384995"/>
              </a:xfrm>
              <a:prstGeom prst="rect">
                <a:avLst/>
              </a:prstGeom>
              <a:blipFill>
                <a:blip r:embed="rId3"/>
                <a:stretch>
                  <a:fillRect l="-2376"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680176" y="4365104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7741632" y="4071792"/>
            <a:ext cx="1090668" cy="303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D855494-95DE-4ACE-8DE0-5422197F9AE5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7752176" y="4401104"/>
            <a:ext cx="1656192" cy="2678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1FA732-68D9-4103-BBA8-4508E26F98CF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7716176" y="4437104"/>
            <a:ext cx="0" cy="1368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F93218-0DA5-474B-B0B6-E4E8CB8DF451}"/>
                  </a:ext>
                </a:extLst>
              </p:cNvPr>
              <p:cNvSpPr txBox="1"/>
              <p:nvPr/>
            </p:nvSpPr>
            <p:spPr>
              <a:xfrm>
                <a:off x="7802594" y="3682500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F93218-0DA5-474B-B0B6-E4E8CB8D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594" y="3682500"/>
                <a:ext cx="695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4AFC4-CF5A-44D9-A744-8755A994876D}"/>
                  </a:ext>
                </a:extLst>
              </p:cNvPr>
              <p:cNvSpPr txBox="1"/>
              <p:nvPr/>
            </p:nvSpPr>
            <p:spPr>
              <a:xfrm>
                <a:off x="8136900" y="4535032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04AFC4-CF5A-44D9-A744-8755A994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900" y="4535032"/>
                <a:ext cx="6954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87904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5A4F459-9BC9-4F14-9A03-54B9328D75C6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991890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</a:t>
            </a:r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7B418-E4D9-469B-B251-7C8ACA17529D}"/>
              </a:ext>
            </a:extLst>
          </p:cNvPr>
          <p:cNvSpPr txBox="1"/>
          <p:nvPr/>
        </p:nvSpPr>
        <p:spPr>
          <a:xfrm>
            <a:off x="1145968" y="2075362"/>
            <a:ext cx="9918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3.3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[# 100]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]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 Раскрасить заданный планарный граф, используя алгоритм Ершова. Для раскраски создайте двойственный граф. Проверьте, что выполняется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или не выполняется гипотеза четырех красок.</a:t>
            </a:r>
          </a:p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Неделя 1.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Создать класс «Граф» с сущностями вершина, ребро, грань.</a:t>
            </a:r>
          </a:p>
        </p:txBody>
      </p:sp>
    </p:spTree>
    <p:extLst>
      <p:ext uri="{BB962C8B-B14F-4D97-AF65-F5344CB8AC3E}">
        <p14:creationId xmlns:p14="http://schemas.microsoft.com/office/powerpoint/2010/main" val="43056721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5A4F459-9BC9-4F14-9A03-54B9328D75C6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991890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</a:t>
            </a:r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7B418-E4D9-469B-B251-7C8ACA17529D}"/>
              </a:ext>
            </a:extLst>
          </p:cNvPr>
          <p:cNvSpPr txBox="1"/>
          <p:nvPr/>
        </p:nvSpPr>
        <p:spPr>
          <a:xfrm>
            <a:off x="1145968" y="2075362"/>
            <a:ext cx="9918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Неделя 2.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Добавить конструктор для грани и сущность цвет грани.</a:t>
            </a:r>
          </a:p>
        </p:txBody>
      </p:sp>
    </p:spTree>
    <p:extLst>
      <p:ext uri="{BB962C8B-B14F-4D97-AF65-F5344CB8AC3E}">
        <p14:creationId xmlns:p14="http://schemas.microsoft.com/office/powerpoint/2010/main" val="94105783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ollective Intelligence, AI, and Innovation">
            <a:extLst>
              <a:ext uri="{FF2B5EF4-FFF2-40B4-BE49-F238E27FC236}">
                <a16:creationId xmlns:a16="http://schemas.microsoft.com/office/drawing/2014/main" id="{C2C9FAC3-B670-4F52-8E08-249570459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/>
          <a:stretch/>
        </p:blipFill>
        <p:spPr bwMode="auto">
          <a:xfrm>
            <a:off x="-9713" y="-879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082A3D-1188-4177-B332-EDE3B18673B6}"/>
              </a:ext>
            </a:extLst>
          </p:cNvPr>
          <p:cNvSpPr/>
          <p:nvPr/>
        </p:nvSpPr>
        <p:spPr>
          <a:xfrm>
            <a:off x="-19426" y="-880"/>
            <a:ext cx="12201713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2210" y="2073896"/>
            <a:ext cx="8338166" cy="17871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b="1" spc="100" dirty="0">
                <a:solidFill>
                  <a:srgbClr val="3D4ED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Триангуляция Делоне и диаграмма Вороного</a:t>
            </a:r>
          </a:p>
        </p:txBody>
      </p:sp>
    </p:spTree>
    <p:extLst>
      <p:ext uri="{BB962C8B-B14F-4D97-AF65-F5344CB8AC3E}">
        <p14:creationId xmlns:p14="http://schemas.microsoft.com/office/powerpoint/2010/main" val="1298474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Даны два вектора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плоскости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:r>
                  <a:rPr lang="ru-RU" sz="2800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ru-RU" sz="28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&gt;0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находится против часовой стрелке от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blipFill>
                <a:blip r:embed="rId3"/>
                <a:stretch>
                  <a:fillRect l="-2376" t="-2273" r="-1471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F185E744-FAEA-43CE-94BA-35C17106D48E}"/>
              </a:ext>
            </a:extLst>
          </p:cNvPr>
          <p:cNvSpPr>
            <a:spLocks noChangeAspect="1"/>
          </p:cNvSpPr>
          <p:nvPr/>
        </p:nvSpPr>
        <p:spPr>
          <a:xfrm>
            <a:off x="8040224" y="4227946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C9E3AD3-FFC7-43A5-B834-BA65A707B119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8101680" y="2345186"/>
            <a:ext cx="1677280" cy="18933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11CDB09-7B69-479D-9C70-80BEB9EEB00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8112224" y="4179461"/>
            <a:ext cx="1944224" cy="84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E5882C-469E-41A3-BB7A-C6555AFD748C}"/>
                  </a:ext>
                </a:extLst>
              </p:cNvPr>
              <p:cNvSpPr txBox="1"/>
              <p:nvPr/>
            </p:nvSpPr>
            <p:spPr>
              <a:xfrm>
                <a:off x="8772636" y="4294342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E5882C-469E-41A3-BB7A-C6555AFD7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6" y="4294342"/>
                <a:ext cx="695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74740-11FB-4E68-A96C-C3A18E9FEA09}"/>
                  </a:ext>
                </a:extLst>
              </p:cNvPr>
              <p:cNvSpPr txBox="1"/>
              <p:nvPr/>
            </p:nvSpPr>
            <p:spPr>
              <a:xfrm>
                <a:off x="8244920" y="2850146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74740-11FB-4E68-A96C-C3A18E9FE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920" y="2850146"/>
                <a:ext cx="6954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58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Даны два вектора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плоскости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:r>
                  <a:rPr lang="ru-RU" sz="2800" b="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ru-RU" sz="2800" b="0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&lt;0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находится по часовой стрелки от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blipFill>
                <a:blip r:embed="rId3"/>
                <a:stretch>
                  <a:fillRect l="-2376" t="-2273" r="-1471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Овал 6">
            <a:extLst>
              <a:ext uri="{FF2B5EF4-FFF2-40B4-BE49-F238E27FC236}">
                <a16:creationId xmlns:a16="http://schemas.microsoft.com/office/drawing/2014/main" id="{F185E744-FAEA-43CE-94BA-35C17106D48E}"/>
              </a:ext>
            </a:extLst>
          </p:cNvPr>
          <p:cNvSpPr>
            <a:spLocks noChangeAspect="1"/>
          </p:cNvSpPr>
          <p:nvPr/>
        </p:nvSpPr>
        <p:spPr>
          <a:xfrm>
            <a:off x="8040224" y="4227946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EC9E3AD3-FFC7-43A5-B834-BA65A707B119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8101680" y="2345186"/>
            <a:ext cx="1677280" cy="18933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11CDB09-7B69-479D-9C70-80BEB9EEB00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8112224" y="4179461"/>
            <a:ext cx="1944224" cy="84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E5882C-469E-41A3-BB7A-C6555AFD748C}"/>
                  </a:ext>
                </a:extLst>
              </p:cNvPr>
              <p:cNvSpPr txBox="1"/>
              <p:nvPr/>
            </p:nvSpPr>
            <p:spPr>
              <a:xfrm>
                <a:off x="8772636" y="4294342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E5882C-469E-41A3-BB7A-C6555AFD7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6" y="4294342"/>
                <a:ext cx="6954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74740-11FB-4E68-A96C-C3A18E9FEA09}"/>
                  </a:ext>
                </a:extLst>
              </p:cNvPr>
              <p:cNvSpPr txBox="1"/>
              <p:nvPr/>
            </p:nvSpPr>
            <p:spPr>
              <a:xfrm>
                <a:off x="8244920" y="2850146"/>
                <a:ext cx="695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ru-RU"/>
                </a:defPPr>
                <a:lvl1pPr>
                  <a:defRPr sz="2800">
                    <a:latin typeface="Segoe UI" panose="020B0502040204020203" pitchFamily="34" charset="0"/>
                    <a:cs typeface="Segoe UI" panose="020B0502040204020203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E74740-11FB-4E68-A96C-C3A18E9FE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920" y="2850146"/>
                <a:ext cx="6954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24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ломанной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Дана ломаная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составленная из двух отрезков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Идя по ней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в какую сторону мы поворачиваем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налево или направо?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blipFill>
                <a:blip r:embed="rId2"/>
                <a:stretch>
                  <a:fillRect l="-2376" t="-2273" r="-905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>
            <a:spLocks noChangeAspect="1"/>
          </p:cNvSpPr>
          <p:nvPr/>
        </p:nvSpPr>
        <p:spPr>
          <a:xfrm>
            <a:off x="9264352" y="3573016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7597616" y="3634472"/>
            <a:ext cx="1677280" cy="1317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63E0A646-A324-429B-A083-73EA3067519A}"/>
              </a:ext>
            </a:extLst>
          </p:cNvPr>
          <p:cNvSpPr>
            <a:spLocks noChangeAspect="1"/>
          </p:cNvSpPr>
          <p:nvPr/>
        </p:nvSpPr>
        <p:spPr>
          <a:xfrm>
            <a:off x="7806200" y="2619410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E30811-6FC5-4E32-ACF4-49F04E1226F8}"/>
              </a:ext>
            </a:extLst>
          </p:cNvPr>
          <p:cNvCxnSpPr>
            <a:cxnSpLocks/>
            <a:stCxn id="9" idx="5"/>
            <a:endCxn id="7" idx="1"/>
          </p:cNvCxnSpPr>
          <p:nvPr/>
        </p:nvCxnSpPr>
        <p:spPr>
          <a:xfrm>
            <a:off x="7867656" y="2680866"/>
            <a:ext cx="1407240" cy="9026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18458-612F-4B40-B512-0E73FDDCCBF7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118458-612F-4B40-B512-0E73FDDCC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/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BBAC1-E43B-4B19-A6E8-4A3AE63A329D}"/>
                  </a:ext>
                </a:extLst>
              </p:cNvPr>
              <p:cNvSpPr txBox="1"/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BBAC1-E43B-4B19-A6E8-4A3AE63A3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88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ломанной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Тогда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blipFill>
                <a:blip r:embed="rId2"/>
                <a:stretch>
                  <a:fillRect l="-2376" t="-2710" r="-3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>
            <a:spLocks noChangeAspect="1"/>
          </p:cNvSpPr>
          <p:nvPr/>
        </p:nvSpPr>
        <p:spPr>
          <a:xfrm>
            <a:off x="9264352" y="3573016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7597616" y="3634472"/>
            <a:ext cx="1677280" cy="1317240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63E0A646-A324-429B-A083-73EA3067519A}"/>
              </a:ext>
            </a:extLst>
          </p:cNvPr>
          <p:cNvSpPr>
            <a:spLocks noChangeAspect="1"/>
          </p:cNvSpPr>
          <p:nvPr/>
        </p:nvSpPr>
        <p:spPr>
          <a:xfrm>
            <a:off x="7806200" y="2619410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E30811-6FC5-4E32-ACF4-49F04E1226F8}"/>
              </a:ext>
            </a:extLst>
          </p:cNvPr>
          <p:cNvCxnSpPr>
            <a:cxnSpLocks/>
            <a:stCxn id="9" idx="5"/>
            <a:endCxn id="7" idx="1"/>
          </p:cNvCxnSpPr>
          <p:nvPr/>
        </p:nvCxnSpPr>
        <p:spPr>
          <a:xfrm>
            <a:off x="7867656" y="2680866"/>
            <a:ext cx="1407240" cy="9026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/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C8D04E4-CD61-4823-86FF-8BDAB9D9601F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V="1">
            <a:off x="7572160" y="2691410"/>
            <a:ext cx="270040" cy="2249758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/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482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ломанной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4898648" cy="2731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Пусть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==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  <m:acc>
                        <m:accPr>
                          <m:chr m:val="⃗"/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𝑘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4898648" cy="2731389"/>
              </a:xfrm>
              <a:prstGeom prst="rect">
                <a:avLst/>
              </a:prstGeom>
              <a:blipFill>
                <a:blip r:embed="rId2"/>
                <a:stretch>
                  <a:fillRect l="-2615" t="-223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>
            <a:spLocks noChangeAspect="1"/>
          </p:cNvSpPr>
          <p:nvPr/>
        </p:nvSpPr>
        <p:spPr>
          <a:xfrm>
            <a:off x="9264352" y="3573016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7597616" y="3634472"/>
            <a:ext cx="1677280" cy="1317240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63E0A646-A324-429B-A083-73EA3067519A}"/>
              </a:ext>
            </a:extLst>
          </p:cNvPr>
          <p:cNvSpPr>
            <a:spLocks noChangeAspect="1"/>
          </p:cNvSpPr>
          <p:nvPr/>
        </p:nvSpPr>
        <p:spPr>
          <a:xfrm>
            <a:off x="7806200" y="2619410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E30811-6FC5-4E32-ACF4-49F04E1226F8}"/>
              </a:ext>
            </a:extLst>
          </p:cNvPr>
          <p:cNvCxnSpPr>
            <a:cxnSpLocks/>
            <a:stCxn id="9" idx="5"/>
            <a:endCxn id="7" idx="1"/>
          </p:cNvCxnSpPr>
          <p:nvPr/>
        </p:nvCxnSpPr>
        <p:spPr>
          <a:xfrm>
            <a:off x="7867656" y="2680866"/>
            <a:ext cx="1407240" cy="9026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/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C8D04E4-CD61-4823-86FF-8BDAB9D9601F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V="1">
            <a:off x="7572160" y="2691410"/>
            <a:ext cx="270040" cy="2249758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/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88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ломанной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pPr/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</m:oMath>
                </a14:m>
                <a:br>
                  <a:rPr lang="en-US" sz="2800" b="0" i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&gt;0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 идя по ломанной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поворачиваем налево.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blipFill>
                <a:blip r:embed="rId2"/>
                <a:stretch>
                  <a:fillRect l="-2376" t="-2273" r="-3507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>
            <a:spLocks noChangeAspect="1"/>
          </p:cNvSpPr>
          <p:nvPr/>
        </p:nvSpPr>
        <p:spPr>
          <a:xfrm>
            <a:off x="9264352" y="3573016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7597616" y="3634472"/>
            <a:ext cx="1677280" cy="1317240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63E0A646-A324-429B-A083-73EA3067519A}"/>
              </a:ext>
            </a:extLst>
          </p:cNvPr>
          <p:cNvSpPr>
            <a:spLocks noChangeAspect="1"/>
          </p:cNvSpPr>
          <p:nvPr/>
        </p:nvSpPr>
        <p:spPr>
          <a:xfrm>
            <a:off x="7806200" y="2619410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E30811-6FC5-4E32-ACF4-49F04E1226F8}"/>
              </a:ext>
            </a:extLst>
          </p:cNvPr>
          <p:cNvCxnSpPr>
            <a:cxnSpLocks/>
            <a:stCxn id="9" idx="5"/>
            <a:endCxn id="7" idx="1"/>
          </p:cNvCxnSpPr>
          <p:nvPr/>
        </p:nvCxnSpPr>
        <p:spPr>
          <a:xfrm>
            <a:off x="7867656" y="2680866"/>
            <a:ext cx="1407240" cy="9026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/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C8D04E4-CD61-4823-86FF-8BDAB9D9601F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V="1">
            <a:off x="7572160" y="2691410"/>
            <a:ext cx="270040" cy="2249758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/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80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5519150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Отрезки</a:t>
            </a:r>
          </a:p>
        </p:txBody>
      </p:sp>
    </p:spTree>
    <p:extLst>
      <p:ext uri="{BB962C8B-B14F-4D97-AF65-F5344CB8AC3E}">
        <p14:creationId xmlns:p14="http://schemas.microsoft.com/office/powerpoint/2010/main" val="665524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ломанной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pPr/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</m:t>
                    </m:r>
                  </m:oMath>
                </a14:m>
                <a:br>
                  <a:rPr lang="en-US" sz="2800" b="0" i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&lt;0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 идя по ломанной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поворачиваем направо.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677656"/>
              </a:xfrm>
              <a:prstGeom prst="rect">
                <a:avLst/>
              </a:prstGeom>
              <a:blipFill>
                <a:blip r:embed="rId2"/>
                <a:stretch>
                  <a:fillRect l="-2376" t="-2273" r="-3507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>
            <a:spLocks noChangeAspect="1"/>
          </p:cNvSpPr>
          <p:nvPr/>
        </p:nvSpPr>
        <p:spPr>
          <a:xfrm>
            <a:off x="9264352" y="3573016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7597616" y="3634472"/>
            <a:ext cx="1677280" cy="1317240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63E0A646-A324-429B-A083-73EA3067519A}"/>
              </a:ext>
            </a:extLst>
          </p:cNvPr>
          <p:cNvSpPr>
            <a:spLocks noChangeAspect="1"/>
          </p:cNvSpPr>
          <p:nvPr/>
        </p:nvSpPr>
        <p:spPr>
          <a:xfrm>
            <a:off x="10719680" y="4520119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E30811-6FC5-4E32-ACF4-49F04E1226F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312440" y="3632144"/>
            <a:ext cx="1417784" cy="8985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/>
              <p:nvPr/>
            </p:nvSpPr>
            <p:spPr>
              <a:xfrm>
                <a:off x="9293216" y="3020232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216" y="3020232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C8D04E4-CD61-4823-86FF-8BDAB9D9601F}"/>
              </a:ext>
            </a:extLst>
          </p:cNvPr>
          <p:cNvCxnSpPr>
            <a:cxnSpLocks/>
            <a:stCxn id="6" idx="0"/>
            <a:endCxn id="9" idx="3"/>
          </p:cNvCxnSpPr>
          <p:nvPr/>
        </p:nvCxnSpPr>
        <p:spPr>
          <a:xfrm flipV="1">
            <a:off x="7572160" y="4581575"/>
            <a:ext cx="3158064" cy="359593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/>
              <p:nvPr/>
            </p:nvSpPr>
            <p:spPr>
              <a:xfrm>
                <a:off x="10786762" y="452011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762" y="4520119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32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ломанной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Куда поворачиваем, если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0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?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blipFill>
                <a:blip r:embed="rId2"/>
                <a:stretch>
                  <a:fillRect l="-2376" t="-2710" r="-35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>
            <a:spLocks noChangeAspect="1"/>
          </p:cNvSpPr>
          <p:nvPr/>
        </p:nvSpPr>
        <p:spPr>
          <a:xfrm>
            <a:off x="9264352" y="3573016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7597616" y="3634472"/>
            <a:ext cx="1677280" cy="1317240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63E0A646-A324-429B-A083-73EA3067519A}"/>
              </a:ext>
            </a:extLst>
          </p:cNvPr>
          <p:cNvSpPr>
            <a:spLocks noChangeAspect="1"/>
          </p:cNvSpPr>
          <p:nvPr/>
        </p:nvSpPr>
        <p:spPr>
          <a:xfrm>
            <a:off x="7806200" y="2619410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BE30811-6FC5-4E32-ACF4-49F04E1226F8}"/>
              </a:ext>
            </a:extLst>
          </p:cNvPr>
          <p:cNvCxnSpPr>
            <a:cxnSpLocks/>
            <a:stCxn id="9" idx="5"/>
            <a:endCxn id="7" idx="1"/>
          </p:cNvCxnSpPr>
          <p:nvPr/>
        </p:nvCxnSpPr>
        <p:spPr>
          <a:xfrm>
            <a:off x="7867656" y="2680866"/>
            <a:ext cx="1407240" cy="9026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/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9978F-67D7-4E86-B9D1-AFE904BDE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52" y="3568609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C8D04E4-CD61-4823-86FF-8BDAB9D9601F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V="1">
            <a:off x="7572160" y="2691410"/>
            <a:ext cx="270040" cy="2249758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/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49DF20-8B31-4CBD-8420-CC4C9CC4C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136" y="2407309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EA7AED-86B5-4DA9-999D-D758455C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547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Пересечение отрезков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Даны отрезки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Пересекаются ли они?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954107"/>
              </a:xfrm>
              <a:prstGeom prst="rect">
                <a:avLst/>
              </a:prstGeom>
              <a:blipFill>
                <a:blip r:embed="rId2"/>
                <a:stretch>
                  <a:fillRect l="-2376" t="-6369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Овал 12">
            <a:extLst>
              <a:ext uri="{FF2B5EF4-FFF2-40B4-BE49-F238E27FC236}">
                <a16:creationId xmlns:a16="http://schemas.microsoft.com/office/drawing/2014/main" id="{B303C0E3-6B0B-4323-B221-8EFABCDF2B4D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4589159-1594-4D70-B238-B6BA4EF21648}"/>
              </a:ext>
            </a:extLst>
          </p:cNvPr>
          <p:cNvSpPr/>
          <p:nvPr/>
        </p:nvSpPr>
        <p:spPr>
          <a:xfrm>
            <a:off x="9264352" y="299695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C69B3B1-BC49-408B-B760-38EC5693136A}"/>
              </a:ext>
            </a:extLst>
          </p:cNvPr>
          <p:cNvCxnSpPr>
            <a:cxnSpLocks/>
            <a:stCxn id="14" idx="3"/>
            <a:endCxn id="13" idx="7"/>
          </p:cNvCxnSpPr>
          <p:nvPr/>
        </p:nvCxnSpPr>
        <p:spPr>
          <a:xfrm flipH="1">
            <a:off x="7689800" y="3150592"/>
            <a:ext cx="1600912" cy="1816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вал 15">
            <a:extLst>
              <a:ext uri="{FF2B5EF4-FFF2-40B4-BE49-F238E27FC236}">
                <a16:creationId xmlns:a16="http://schemas.microsoft.com/office/drawing/2014/main" id="{37930549-F435-4513-8DFB-4818940CA2DE}"/>
              </a:ext>
            </a:extLst>
          </p:cNvPr>
          <p:cNvSpPr/>
          <p:nvPr/>
        </p:nvSpPr>
        <p:spPr>
          <a:xfrm>
            <a:off x="8688288" y="254541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6ED430D-DE17-44B0-ACB2-9CEE0AC645BB}"/>
              </a:ext>
            </a:extLst>
          </p:cNvPr>
          <p:cNvSpPr/>
          <p:nvPr/>
        </p:nvSpPr>
        <p:spPr>
          <a:xfrm>
            <a:off x="9912424" y="461742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162F1EB-D14D-43E2-9F9E-03486DC6AD46}"/>
              </a:ext>
            </a:extLst>
          </p:cNvPr>
          <p:cNvCxnSpPr>
            <a:cxnSpLocks/>
            <a:stCxn id="17" idx="1"/>
            <a:endCxn id="16" idx="5"/>
          </p:cNvCxnSpPr>
          <p:nvPr/>
        </p:nvCxnSpPr>
        <p:spPr>
          <a:xfrm flipH="1" flipV="1">
            <a:off x="8841928" y="2699054"/>
            <a:ext cx="1096856" cy="19447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12D3B2-9B95-4940-8A1F-084F5AD42F67}"/>
                  </a:ext>
                </a:extLst>
              </p:cNvPr>
              <p:cNvSpPr txBox="1"/>
              <p:nvPr/>
            </p:nvSpPr>
            <p:spPr>
              <a:xfrm>
                <a:off x="7200292" y="4941168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12D3B2-9B95-4940-8A1F-084F5AD42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292" y="4941168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9EB53D-0B44-4579-85BD-A2FBA73AA4B5}"/>
                  </a:ext>
                </a:extLst>
              </p:cNvPr>
              <p:cNvSpPr txBox="1"/>
              <p:nvPr/>
            </p:nvSpPr>
            <p:spPr>
              <a:xfrm>
                <a:off x="9490092" y="269905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9EB53D-0B44-4579-85BD-A2FBA73AA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092" y="2699054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3D92EA-D6F9-40CE-83B4-C29A3800F6E6}"/>
                  </a:ext>
                </a:extLst>
              </p:cNvPr>
              <p:cNvSpPr txBox="1"/>
              <p:nvPr/>
            </p:nvSpPr>
            <p:spPr>
              <a:xfrm>
                <a:off x="10030040" y="464904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3D92EA-D6F9-40CE-83B4-C29A3800F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0040" y="4649040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7600D0-FD1D-4428-9981-9A3D2DC427C1}"/>
                  </a:ext>
                </a:extLst>
              </p:cNvPr>
              <p:cNvSpPr txBox="1"/>
              <p:nvPr/>
            </p:nvSpPr>
            <p:spPr>
              <a:xfrm>
                <a:off x="8196552" y="217583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7600D0-FD1D-4428-9981-9A3D2DC42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552" y="2175834"/>
                <a:ext cx="6717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932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Bounding box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4" y="2068361"/>
            <a:ext cx="53895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Ограничивающим прямоугольником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геометрической фигуры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будем называть наименьший из прямоугольников со сторонами, параллельными осям координат, которые содержат данную фигуру.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77B50FA-D8BC-4838-995C-56475588541A}"/>
              </a:ext>
            </a:extLst>
          </p:cNvPr>
          <p:cNvSpPr/>
          <p:nvPr/>
        </p:nvSpPr>
        <p:spPr>
          <a:xfrm>
            <a:off x="8688288" y="254541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6EAF19E-712A-499A-B07C-76552789C3FB}"/>
              </a:ext>
            </a:extLst>
          </p:cNvPr>
          <p:cNvSpPr/>
          <p:nvPr/>
        </p:nvSpPr>
        <p:spPr>
          <a:xfrm>
            <a:off x="9912424" y="461742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8D895C0-1A76-4EC8-859A-38637A262091}"/>
              </a:ext>
            </a:extLst>
          </p:cNvPr>
          <p:cNvCxnSpPr>
            <a:cxnSpLocks/>
            <a:stCxn id="11" idx="1"/>
            <a:endCxn id="10" idx="5"/>
          </p:cNvCxnSpPr>
          <p:nvPr/>
        </p:nvCxnSpPr>
        <p:spPr>
          <a:xfrm flipH="1" flipV="1">
            <a:off x="8841928" y="2699054"/>
            <a:ext cx="1096856" cy="19447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93C7915-07A5-4AAB-9B62-2DAA5109966E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778288" y="2725414"/>
            <a:ext cx="0" cy="1982011"/>
          </a:xfrm>
          <a:prstGeom prst="straightConnector1">
            <a:avLst/>
          </a:prstGeom>
          <a:ln w="1905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1962C58-737F-449B-B470-CB6B5EE9907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8778288" y="4707425"/>
            <a:ext cx="1134136" cy="0"/>
          </a:xfrm>
          <a:prstGeom prst="straightConnector1">
            <a:avLst/>
          </a:prstGeom>
          <a:ln w="1905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0F975E8-301B-46F1-B72E-1F1B2E425A9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0002424" y="2635415"/>
            <a:ext cx="0" cy="1982010"/>
          </a:xfrm>
          <a:prstGeom prst="straightConnector1">
            <a:avLst/>
          </a:prstGeom>
          <a:ln w="1905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C2FD3C4-58BA-4443-9A90-353027C852C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868288" y="2635414"/>
            <a:ext cx="1134135" cy="0"/>
          </a:xfrm>
          <a:prstGeom prst="straightConnector1">
            <a:avLst/>
          </a:prstGeom>
          <a:ln w="1905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778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Bounding box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3" y="2068361"/>
                <a:ext cx="5677611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отрезка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ограничивающим прямоугольником будет прямоугольник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 левым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нижним углом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  <a:b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правым верхним углом</a:t>
                </a:r>
                <a:b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),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где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ax</m:t>
                        </m:r>
                      </m:fName>
                      <m:e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func>
                      <m:funcPr>
                        <m:ctrlPr>
                          <a:rPr lang="en-US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ax</m:t>
                        </m:r>
                      </m:fName>
                      <m:e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3" y="2068361"/>
                <a:ext cx="5677611" cy="4401205"/>
              </a:xfrm>
              <a:prstGeom prst="rect">
                <a:avLst/>
              </a:prstGeom>
              <a:blipFill>
                <a:blip r:embed="rId2"/>
                <a:stretch>
                  <a:fillRect l="-2256" t="-1385" r="-1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A77B50FA-D8BC-4838-995C-56475588541A}"/>
              </a:ext>
            </a:extLst>
          </p:cNvPr>
          <p:cNvSpPr/>
          <p:nvPr/>
        </p:nvSpPr>
        <p:spPr>
          <a:xfrm>
            <a:off x="8688288" y="254541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6EAF19E-712A-499A-B07C-76552789C3FB}"/>
              </a:ext>
            </a:extLst>
          </p:cNvPr>
          <p:cNvSpPr/>
          <p:nvPr/>
        </p:nvSpPr>
        <p:spPr>
          <a:xfrm>
            <a:off x="9912424" y="461742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8D895C0-1A76-4EC8-859A-38637A262091}"/>
              </a:ext>
            </a:extLst>
          </p:cNvPr>
          <p:cNvCxnSpPr>
            <a:cxnSpLocks/>
            <a:stCxn id="11" idx="1"/>
            <a:endCxn id="10" idx="5"/>
          </p:cNvCxnSpPr>
          <p:nvPr/>
        </p:nvCxnSpPr>
        <p:spPr>
          <a:xfrm flipH="1" flipV="1">
            <a:off x="8841928" y="2699054"/>
            <a:ext cx="1096856" cy="19447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93C7915-07A5-4AAB-9B62-2DAA5109966E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8778288" y="2725414"/>
            <a:ext cx="0" cy="1982011"/>
          </a:xfrm>
          <a:prstGeom prst="straightConnector1">
            <a:avLst/>
          </a:prstGeom>
          <a:ln w="1905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1962C58-737F-449B-B470-CB6B5EE99072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8778288" y="4707425"/>
            <a:ext cx="1134136" cy="0"/>
          </a:xfrm>
          <a:prstGeom prst="straightConnector1">
            <a:avLst/>
          </a:prstGeom>
          <a:ln w="1905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0F975E8-301B-46F1-B72E-1F1B2E425A99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0002424" y="2635415"/>
            <a:ext cx="0" cy="1982010"/>
          </a:xfrm>
          <a:prstGeom prst="straightConnector1">
            <a:avLst/>
          </a:prstGeom>
          <a:ln w="1905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3C2FD3C4-58BA-4443-9A90-353027C852CD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8868288" y="2635414"/>
            <a:ext cx="1134135" cy="0"/>
          </a:xfrm>
          <a:prstGeom prst="straightConnector1">
            <a:avLst/>
          </a:prstGeom>
          <a:ln w="1905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79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Прямоугольники пересекаются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3" y="2068361"/>
                <a:ext cx="5677611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пересечения двух прямоугольников: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имеют общие точки тогда   и только тогда, когда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ru-RU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∧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∧</m:t>
                      </m:r>
                    </m:oMath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∧ 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∧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3" y="2068361"/>
                <a:ext cx="5677611" cy="3108543"/>
              </a:xfrm>
              <a:prstGeom prst="rect">
                <a:avLst/>
              </a:prstGeom>
              <a:blipFill>
                <a:blip r:embed="rId2"/>
                <a:stretch>
                  <a:fillRect l="-2256" t="-1961" r="-7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B4F3354-0F0E-4BDE-A914-F0FEF662FFE7}"/>
              </a:ext>
            </a:extLst>
          </p:cNvPr>
          <p:cNvGrpSpPr/>
          <p:nvPr/>
        </p:nvGrpSpPr>
        <p:grpSpPr>
          <a:xfrm>
            <a:off x="8760296" y="2545414"/>
            <a:ext cx="1404136" cy="2252011"/>
            <a:chOff x="8688288" y="2545414"/>
            <a:chExt cx="1404136" cy="225201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A77B50FA-D8BC-4838-995C-56475588541A}"/>
                </a:ext>
              </a:extLst>
            </p:cNvPr>
            <p:cNvSpPr/>
            <p:nvPr/>
          </p:nvSpPr>
          <p:spPr>
            <a:xfrm>
              <a:off x="8688288" y="2545414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06EAF19E-712A-499A-B07C-76552789C3FB}"/>
                </a:ext>
              </a:extLst>
            </p:cNvPr>
            <p:cNvSpPr/>
            <p:nvPr/>
          </p:nvSpPr>
          <p:spPr>
            <a:xfrm>
              <a:off x="9912424" y="461742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8D895C0-1A76-4EC8-859A-38637A262091}"/>
                </a:ext>
              </a:extLst>
            </p:cNvPr>
            <p:cNvCxnSpPr>
              <a:cxnSpLocks/>
              <a:stCxn id="11" idx="1"/>
              <a:endCxn id="10" idx="5"/>
            </p:cNvCxnSpPr>
            <p:nvPr/>
          </p:nvCxnSpPr>
          <p:spPr>
            <a:xfrm flipH="1" flipV="1">
              <a:off x="8841928" y="2699054"/>
              <a:ext cx="1096856" cy="1944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93C7915-07A5-4AAB-9B62-2DAA5109966E}"/>
                </a:ext>
              </a:extLst>
            </p:cNvPr>
            <p:cNvCxnSpPr>
              <a:cxnSpLocks/>
              <a:endCxn id="10" idx="4"/>
            </p:cNvCxnSpPr>
            <p:nvPr/>
          </p:nvCxnSpPr>
          <p:spPr>
            <a:xfrm flipV="1">
              <a:off x="8778288" y="2725414"/>
              <a:ext cx="0" cy="1982011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91962C58-737F-449B-B470-CB6B5EE9907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8778288" y="4707425"/>
              <a:ext cx="1134136" cy="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20F975E8-301B-46F1-B72E-1F1B2E425A9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0002424" y="2635415"/>
              <a:ext cx="0" cy="198201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3C2FD3C4-58BA-4443-9A90-353027C852CD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8868288" y="2635414"/>
              <a:ext cx="1134135" cy="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B3BBA2C5-C99E-4C13-8CAF-33C9E76527C5}"/>
              </a:ext>
            </a:extLst>
          </p:cNvPr>
          <p:cNvGrpSpPr/>
          <p:nvPr/>
        </p:nvGrpSpPr>
        <p:grpSpPr>
          <a:xfrm>
            <a:off x="9112126" y="2222410"/>
            <a:ext cx="1019790" cy="1449009"/>
            <a:chOff x="7295258" y="4617425"/>
            <a:chExt cx="1019790" cy="1449009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F3523F1-EFD8-4398-B579-9D0E03A58901}"/>
                </a:ext>
              </a:extLst>
            </p:cNvPr>
            <p:cNvSpPr/>
            <p:nvPr/>
          </p:nvSpPr>
          <p:spPr>
            <a:xfrm>
              <a:off x="8135048" y="461742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5301CC37-5BC8-44C4-A5D9-CC2774D2CAE7}"/>
                </a:ext>
              </a:extLst>
            </p:cNvPr>
            <p:cNvSpPr/>
            <p:nvPr/>
          </p:nvSpPr>
          <p:spPr>
            <a:xfrm>
              <a:off x="7295258" y="5886434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D24CC47-15CA-49E6-BDAF-41797632D43E}"/>
                </a:ext>
              </a:extLst>
            </p:cNvPr>
            <p:cNvCxnSpPr>
              <a:cxnSpLocks/>
              <a:stCxn id="17" idx="7"/>
              <a:endCxn id="16" idx="3"/>
            </p:cNvCxnSpPr>
            <p:nvPr/>
          </p:nvCxnSpPr>
          <p:spPr>
            <a:xfrm flipV="1">
              <a:off x="7448898" y="4771065"/>
              <a:ext cx="712510" cy="114172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CF36F179-C8C4-49C8-BDED-8479282FC6E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8225048" y="4797425"/>
              <a:ext cx="0" cy="1179009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FFDD223E-8D34-42DD-8F21-1DBE9A0BE316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>
              <a:off x="7475258" y="5976434"/>
              <a:ext cx="749790" cy="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8546D3C2-94B1-4691-AD64-F9FFE126ECE6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7385258" y="4707425"/>
              <a:ext cx="0" cy="1179009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DA74DB7-48FA-44AA-8252-AA0D836B1F2D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7385258" y="4707425"/>
              <a:ext cx="749790" cy="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2CCFE-4C28-4B63-9A93-C015B35487F7}"/>
                  </a:ext>
                </a:extLst>
              </p:cNvPr>
              <p:cNvSpPr txBox="1"/>
              <p:nvPr/>
            </p:nvSpPr>
            <p:spPr>
              <a:xfrm>
                <a:off x="8300178" y="213094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C2CCFE-4C28-4B63-9A93-C015B3548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178" y="2130940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5FCD54-694A-4E83-BD2E-634AE6B86D1A}"/>
                  </a:ext>
                </a:extLst>
              </p:cNvPr>
              <p:cNvSpPr txBox="1"/>
              <p:nvPr/>
            </p:nvSpPr>
            <p:spPr>
              <a:xfrm>
                <a:off x="10164432" y="465368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5FCD54-694A-4E83-BD2E-634AE6B86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432" y="4653684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42D67D-3D99-4791-9E65-0FD3A9BA706E}"/>
                  </a:ext>
                </a:extLst>
              </p:cNvPr>
              <p:cNvSpPr txBox="1"/>
              <p:nvPr/>
            </p:nvSpPr>
            <p:spPr>
              <a:xfrm>
                <a:off x="8923742" y="3510857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42D67D-3D99-4791-9E65-0FD3A9BA7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742" y="3510857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582727-74E9-4E4B-BF77-63D427470FB8}"/>
                  </a:ext>
                </a:extLst>
              </p:cNvPr>
              <p:cNvSpPr txBox="1"/>
              <p:nvPr/>
            </p:nvSpPr>
            <p:spPr>
              <a:xfrm>
                <a:off x="10120150" y="1783651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582727-74E9-4E4B-BF77-63D427470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0150" y="1783651"/>
                <a:ext cx="6717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878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Прямоугольники пересекаются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3" y="2068361"/>
                <a:ext cx="5677611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пересечения двух прямоугольников: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имеют общие точки тогда   и только тогда, когда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ru-RU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∧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∧</m:t>
                      </m:r>
                    </m:oMath>
                    <m:oMath xmlns:m="http://schemas.openxmlformats.org/officeDocument/2006/math"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∧ 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∧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3" y="2068361"/>
                <a:ext cx="5677611" cy="3108543"/>
              </a:xfrm>
              <a:prstGeom prst="rect">
                <a:avLst/>
              </a:prstGeom>
              <a:blipFill>
                <a:blip r:embed="rId2"/>
                <a:stretch>
                  <a:fillRect l="-2256" t="-1961" r="-7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B4F3354-0F0E-4BDE-A914-F0FEF662FFE7}"/>
              </a:ext>
            </a:extLst>
          </p:cNvPr>
          <p:cNvGrpSpPr/>
          <p:nvPr/>
        </p:nvGrpSpPr>
        <p:grpSpPr>
          <a:xfrm>
            <a:off x="8760296" y="2545414"/>
            <a:ext cx="1404136" cy="2252011"/>
            <a:chOff x="8688288" y="2545414"/>
            <a:chExt cx="1404136" cy="2252011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A77B50FA-D8BC-4838-995C-56475588541A}"/>
                </a:ext>
              </a:extLst>
            </p:cNvPr>
            <p:cNvSpPr/>
            <p:nvPr/>
          </p:nvSpPr>
          <p:spPr>
            <a:xfrm>
              <a:off x="8688288" y="2545414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06EAF19E-712A-499A-B07C-76552789C3FB}"/>
                </a:ext>
              </a:extLst>
            </p:cNvPr>
            <p:cNvSpPr/>
            <p:nvPr/>
          </p:nvSpPr>
          <p:spPr>
            <a:xfrm>
              <a:off x="9912424" y="461742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8D895C0-1A76-4EC8-859A-38637A262091}"/>
                </a:ext>
              </a:extLst>
            </p:cNvPr>
            <p:cNvCxnSpPr>
              <a:cxnSpLocks/>
              <a:stCxn id="11" idx="1"/>
              <a:endCxn id="10" idx="5"/>
            </p:cNvCxnSpPr>
            <p:nvPr/>
          </p:nvCxnSpPr>
          <p:spPr>
            <a:xfrm flipH="1" flipV="1">
              <a:off x="8841928" y="2699054"/>
              <a:ext cx="1096856" cy="1944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>
              <a:extLst>
                <a:ext uri="{FF2B5EF4-FFF2-40B4-BE49-F238E27FC236}">
                  <a16:creationId xmlns:a16="http://schemas.microsoft.com/office/drawing/2014/main" id="{393C7915-07A5-4AAB-9B62-2DAA5109966E}"/>
                </a:ext>
              </a:extLst>
            </p:cNvPr>
            <p:cNvCxnSpPr>
              <a:cxnSpLocks/>
              <a:endCxn id="10" idx="4"/>
            </p:cNvCxnSpPr>
            <p:nvPr/>
          </p:nvCxnSpPr>
          <p:spPr>
            <a:xfrm flipV="1">
              <a:off x="8778288" y="2725414"/>
              <a:ext cx="0" cy="1982011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>
              <a:extLst>
                <a:ext uri="{FF2B5EF4-FFF2-40B4-BE49-F238E27FC236}">
                  <a16:creationId xmlns:a16="http://schemas.microsoft.com/office/drawing/2014/main" id="{91962C58-737F-449B-B470-CB6B5EE99072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8778288" y="4707425"/>
              <a:ext cx="1134136" cy="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20F975E8-301B-46F1-B72E-1F1B2E425A9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0002424" y="2635415"/>
              <a:ext cx="0" cy="198201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 стрелкой 21">
              <a:extLst>
                <a:ext uri="{FF2B5EF4-FFF2-40B4-BE49-F238E27FC236}">
                  <a16:creationId xmlns:a16="http://schemas.microsoft.com/office/drawing/2014/main" id="{3C2FD3C4-58BA-4443-9A90-353027C852CD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8868288" y="2635414"/>
              <a:ext cx="1134135" cy="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269C85C7-C1D7-4262-8497-C4282C2BF61A}"/>
              </a:ext>
            </a:extLst>
          </p:cNvPr>
          <p:cNvGrpSpPr/>
          <p:nvPr/>
        </p:nvGrpSpPr>
        <p:grpSpPr>
          <a:xfrm>
            <a:off x="8193091" y="3964752"/>
            <a:ext cx="1215441" cy="1845346"/>
            <a:chOff x="7014093" y="4021285"/>
            <a:chExt cx="1215441" cy="184534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F3523F1-EFD8-4398-B579-9D0E03A58901}"/>
                </a:ext>
              </a:extLst>
            </p:cNvPr>
            <p:cNvSpPr/>
            <p:nvPr/>
          </p:nvSpPr>
          <p:spPr>
            <a:xfrm>
              <a:off x="7014093" y="402128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5301CC37-5BC8-44C4-A5D9-CC2774D2CAE7}"/>
                </a:ext>
              </a:extLst>
            </p:cNvPr>
            <p:cNvSpPr/>
            <p:nvPr/>
          </p:nvSpPr>
          <p:spPr>
            <a:xfrm>
              <a:off x="8049534" y="5686631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BD24CC47-15CA-49E6-BDAF-41797632D43E}"/>
                </a:ext>
              </a:extLst>
            </p:cNvPr>
            <p:cNvCxnSpPr>
              <a:cxnSpLocks/>
              <a:stCxn id="17" idx="1"/>
              <a:endCxn id="16" idx="5"/>
            </p:cNvCxnSpPr>
            <p:nvPr/>
          </p:nvCxnSpPr>
          <p:spPr>
            <a:xfrm flipH="1" flipV="1">
              <a:off x="7167733" y="4174925"/>
              <a:ext cx="908161" cy="153806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CF36F179-C8C4-49C8-BDED-8479282FC6E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7104093" y="4201285"/>
              <a:ext cx="0" cy="1575346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FFDD223E-8D34-42DD-8F21-1DBE9A0BE316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7104093" y="5776631"/>
              <a:ext cx="945441" cy="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>
              <a:extLst>
                <a:ext uri="{FF2B5EF4-FFF2-40B4-BE49-F238E27FC236}">
                  <a16:creationId xmlns:a16="http://schemas.microsoft.com/office/drawing/2014/main" id="{8546D3C2-94B1-4691-AD64-F9FFE126ECE6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8139534" y="4111285"/>
              <a:ext cx="0" cy="1575346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>
              <a:extLst>
                <a:ext uri="{FF2B5EF4-FFF2-40B4-BE49-F238E27FC236}">
                  <a16:creationId xmlns:a16="http://schemas.microsoft.com/office/drawing/2014/main" id="{3DA74DB7-48FA-44AA-8252-AA0D836B1F2D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7194093" y="4111285"/>
              <a:ext cx="945441" cy="0"/>
            </a:xfrm>
            <a:prstGeom prst="straightConnector1">
              <a:avLst/>
            </a:prstGeom>
            <a:ln w="19050">
              <a:solidFill>
                <a:srgbClr val="3D4ED7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104EE3-1BA4-4EDA-9385-D9BCD642426A}"/>
                  </a:ext>
                </a:extLst>
              </p:cNvPr>
              <p:cNvSpPr txBox="1"/>
              <p:nvPr/>
            </p:nvSpPr>
            <p:spPr>
              <a:xfrm>
                <a:off x="8300178" y="213094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104EE3-1BA4-4EDA-9385-D9BCD6424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178" y="2130940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261E81-ED1C-44DC-8F4E-1CD6BB2407C8}"/>
                  </a:ext>
                </a:extLst>
              </p:cNvPr>
              <p:cNvSpPr txBox="1"/>
              <p:nvPr/>
            </p:nvSpPr>
            <p:spPr>
              <a:xfrm>
                <a:off x="10164432" y="465368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261E81-ED1C-44DC-8F4E-1CD6BB240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432" y="4653684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C46137-31D2-4E09-AB33-57C6CDBEF345}"/>
                  </a:ext>
                </a:extLst>
              </p:cNvPr>
              <p:cNvSpPr txBox="1"/>
              <p:nvPr/>
            </p:nvSpPr>
            <p:spPr>
              <a:xfrm>
                <a:off x="9339056" y="561734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2C46137-31D2-4E09-AB33-57C6CDBE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56" y="5617344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C890C-AD44-4A64-8DBB-761A2D6F5B87}"/>
                  </a:ext>
                </a:extLst>
              </p:cNvPr>
              <p:cNvSpPr txBox="1"/>
              <p:nvPr/>
            </p:nvSpPr>
            <p:spPr>
              <a:xfrm>
                <a:off x="7795446" y="3467892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8C890C-AD44-4A64-8DBB-761A2D6F5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446" y="3467892"/>
                <a:ext cx="6717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485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Пересечение отрезков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прямоугольники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не пересекаются,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 отрезки не пересекаются.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прямоугольники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пересекаются, то отрезки могут пересечься,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а могут не пересечься.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3108543"/>
              </a:xfrm>
              <a:prstGeom prst="rect">
                <a:avLst/>
              </a:prstGeom>
              <a:blipFill>
                <a:blip r:embed="rId2"/>
                <a:stretch>
                  <a:fillRect l="-2376" t="-1961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/>
          <p:nvPr/>
        </p:nvSpPr>
        <p:spPr>
          <a:xfrm>
            <a:off x="9264352" y="299695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7689800" y="3150592"/>
            <a:ext cx="1600912" cy="1816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A77B50FA-D8BC-4838-995C-56475588541A}"/>
              </a:ext>
            </a:extLst>
          </p:cNvPr>
          <p:cNvSpPr/>
          <p:nvPr/>
        </p:nvSpPr>
        <p:spPr>
          <a:xfrm>
            <a:off x="8688288" y="254541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6EAF19E-712A-499A-B07C-76552789C3FB}"/>
              </a:ext>
            </a:extLst>
          </p:cNvPr>
          <p:cNvSpPr/>
          <p:nvPr/>
        </p:nvSpPr>
        <p:spPr>
          <a:xfrm>
            <a:off x="9912424" y="461742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8D895C0-1A76-4EC8-859A-38637A262091}"/>
              </a:ext>
            </a:extLst>
          </p:cNvPr>
          <p:cNvCxnSpPr>
            <a:cxnSpLocks/>
            <a:stCxn id="11" idx="1"/>
            <a:endCxn id="10" idx="5"/>
          </p:cNvCxnSpPr>
          <p:nvPr/>
        </p:nvCxnSpPr>
        <p:spPr>
          <a:xfrm flipH="1" flipV="1">
            <a:off x="8841928" y="2699054"/>
            <a:ext cx="1096856" cy="19447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10558D-833C-45A1-ADA5-28E2DDE18589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10558D-833C-45A1-ADA5-28E2DDE185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75D7F-3179-4809-A67D-BD6F101AB1E4}"/>
                  </a:ext>
                </a:extLst>
              </p:cNvPr>
              <p:cNvSpPr txBox="1"/>
              <p:nvPr/>
            </p:nvSpPr>
            <p:spPr>
              <a:xfrm>
                <a:off x="9476892" y="2627372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75D7F-3179-4809-A67D-BD6F101AB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2" y="2627372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16CAF8-2E0B-42EB-8A70-00B6DF07FF80}"/>
                  </a:ext>
                </a:extLst>
              </p:cNvPr>
              <p:cNvSpPr txBox="1"/>
              <p:nvPr/>
            </p:nvSpPr>
            <p:spPr>
              <a:xfrm>
                <a:off x="8199284" y="2213927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16CAF8-2E0B-42EB-8A70-00B6DF07F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284" y="2213927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29BF99-025B-40F8-955E-562544FC5155}"/>
                  </a:ext>
                </a:extLst>
              </p:cNvPr>
              <p:cNvSpPr txBox="1"/>
              <p:nvPr/>
            </p:nvSpPr>
            <p:spPr>
              <a:xfrm>
                <a:off x="10092424" y="465368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29BF99-025B-40F8-955E-562544FC5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424" y="4653684"/>
                <a:ext cx="6717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732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Пересечение отрезков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лежат по разные стороны от прямой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если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векторы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имеют различную ориентацию относительно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blipFill>
                <a:blip r:embed="rId2"/>
                <a:stretch>
                  <a:fillRect l="-2376" t="-2710" r="-113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/>
          <p:nvPr/>
        </p:nvSpPr>
        <p:spPr>
          <a:xfrm>
            <a:off x="9264352" y="299695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7689800" y="3150592"/>
            <a:ext cx="1600912" cy="1816936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A77B50FA-D8BC-4838-995C-56475588541A}"/>
              </a:ext>
            </a:extLst>
          </p:cNvPr>
          <p:cNvSpPr/>
          <p:nvPr/>
        </p:nvSpPr>
        <p:spPr>
          <a:xfrm>
            <a:off x="8688288" y="254541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6EAF19E-712A-499A-B07C-76552789C3FB}"/>
              </a:ext>
            </a:extLst>
          </p:cNvPr>
          <p:cNvSpPr/>
          <p:nvPr/>
        </p:nvSpPr>
        <p:spPr>
          <a:xfrm>
            <a:off x="9912424" y="461742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8D895C0-1A76-4EC8-859A-38637A262091}"/>
              </a:ext>
            </a:extLst>
          </p:cNvPr>
          <p:cNvCxnSpPr>
            <a:cxnSpLocks/>
            <a:stCxn id="11" idx="1"/>
            <a:endCxn id="10" idx="5"/>
          </p:cNvCxnSpPr>
          <p:nvPr/>
        </p:nvCxnSpPr>
        <p:spPr>
          <a:xfrm flipH="1" flipV="1">
            <a:off x="8841928" y="2699054"/>
            <a:ext cx="1096856" cy="19447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3D81643-4C70-40B7-82AA-D81A6C595B9F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flipV="1">
            <a:off x="7626160" y="2699054"/>
            <a:ext cx="1088488" cy="2242114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0A8B326-E476-4506-A2DA-E2CC6F572836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716160" y="4707425"/>
            <a:ext cx="2196264" cy="323743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D5A3F5-752C-46F4-A0A8-2E4C3F2728CA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D5A3F5-752C-46F4-A0A8-2E4C3F27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BC9186-56E2-493E-A947-464F62347C17}"/>
                  </a:ext>
                </a:extLst>
              </p:cNvPr>
              <p:cNvSpPr txBox="1"/>
              <p:nvPr/>
            </p:nvSpPr>
            <p:spPr>
              <a:xfrm>
                <a:off x="9476892" y="2627372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BC9186-56E2-493E-A947-464F6234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2" y="2627372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F247EC-D014-46F8-A232-A3A077549D91}"/>
                  </a:ext>
                </a:extLst>
              </p:cNvPr>
              <p:cNvSpPr txBox="1"/>
              <p:nvPr/>
            </p:nvSpPr>
            <p:spPr>
              <a:xfrm>
                <a:off x="8199284" y="2213927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F247EC-D014-46F8-A232-A3A077549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284" y="2213927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5E4A54-9F08-4DCD-98C0-40C43A5E749C}"/>
                  </a:ext>
                </a:extLst>
              </p:cNvPr>
              <p:cNvSpPr txBox="1"/>
              <p:nvPr/>
            </p:nvSpPr>
            <p:spPr>
              <a:xfrm>
                <a:off x="10092424" y="465368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5E4A54-9F08-4DCD-98C0-40C43A5E7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424" y="4653684"/>
                <a:ext cx="6717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4685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Пересечение отрезков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4" y="2068361"/>
            <a:ext cx="5389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Важно!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Условие  отрезок пересекает прямую  надо проверять для обоих отрезков.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/>
          <p:nvPr/>
        </p:nvSpPr>
        <p:spPr>
          <a:xfrm>
            <a:off x="8778288" y="370053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7689800" y="3854175"/>
            <a:ext cx="1114848" cy="1113353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A77B50FA-D8BC-4838-995C-56475588541A}"/>
              </a:ext>
            </a:extLst>
          </p:cNvPr>
          <p:cNvSpPr/>
          <p:nvPr/>
        </p:nvSpPr>
        <p:spPr>
          <a:xfrm>
            <a:off x="8688288" y="254541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6EAF19E-712A-499A-B07C-76552789C3FB}"/>
              </a:ext>
            </a:extLst>
          </p:cNvPr>
          <p:cNvSpPr/>
          <p:nvPr/>
        </p:nvSpPr>
        <p:spPr>
          <a:xfrm>
            <a:off x="9912424" y="461742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8D895C0-1A76-4EC8-859A-38637A262091}"/>
              </a:ext>
            </a:extLst>
          </p:cNvPr>
          <p:cNvCxnSpPr>
            <a:cxnSpLocks/>
            <a:stCxn id="11" idx="1"/>
            <a:endCxn id="10" idx="5"/>
          </p:cNvCxnSpPr>
          <p:nvPr/>
        </p:nvCxnSpPr>
        <p:spPr>
          <a:xfrm flipH="1" flipV="1">
            <a:off x="8841928" y="2699054"/>
            <a:ext cx="1096856" cy="19447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3D81643-4C70-40B7-82AA-D81A6C595B9F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flipV="1">
            <a:off x="7626160" y="2699054"/>
            <a:ext cx="1088488" cy="2242114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0A8B326-E476-4506-A2DA-E2CC6F572836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7716160" y="4707425"/>
            <a:ext cx="2196264" cy="323743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D5A3F5-752C-46F4-A0A8-2E4C3F2728CA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D5A3F5-752C-46F4-A0A8-2E4C3F27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BC9186-56E2-493E-A947-464F62347C17}"/>
                  </a:ext>
                </a:extLst>
              </p:cNvPr>
              <p:cNvSpPr txBox="1"/>
              <p:nvPr/>
            </p:nvSpPr>
            <p:spPr>
              <a:xfrm>
                <a:off x="8962839" y="3661098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BC9186-56E2-493E-A947-464F62347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839" y="3661098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F247EC-D014-46F8-A232-A3A077549D91}"/>
                  </a:ext>
                </a:extLst>
              </p:cNvPr>
              <p:cNvSpPr txBox="1"/>
              <p:nvPr/>
            </p:nvSpPr>
            <p:spPr>
              <a:xfrm>
                <a:off x="8199284" y="2213927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F247EC-D014-46F8-A232-A3A077549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284" y="2213927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5E4A54-9F08-4DCD-98C0-40C43A5E749C}"/>
                  </a:ext>
                </a:extLst>
              </p:cNvPr>
              <p:cNvSpPr txBox="1"/>
              <p:nvPr/>
            </p:nvSpPr>
            <p:spPr>
              <a:xfrm>
                <a:off x="10092424" y="465368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55E4A54-9F08-4DCD-98C0-40C43A5E7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424" y="4653684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82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495717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Две точки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003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Заданы две точки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E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s-E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s-ES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= </m:t>
                      </m:r>
                      <m:d>
                        <m:d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280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ru-RU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280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280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u-RU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ru-RU" sz="2800" b="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s-E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s-E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s-ES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es-ES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 </m:t>
                      </m:r>
                      <m:d>
                        <m:dPr>
                          <m:ctrlPr>
                            <a:rPr lang="es-E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ru-RU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s-E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0032" cy="1384995"/>
              </a:xfrm>
              <a:prstGeom prst="rect">
                <a:avLst/>
              </a:prstGeom>
              <a:blipFill>
                <a:blip r:embed="rId2"/>
                <a:stretch>
                  <a:fillRect l="-2586" t="-44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29">
            <a:extLst>
              <a:ext uri="{FF2B5EF4-FFF2-40B4-BE49-F238E27FC236}">
                <a16:creationId xmlns:a16="http://schemas.microsoft.com/office/drawing/2014/main" id="{F53499D8-0193-4DFF-9B98-1B10CC120F90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293056A-7143-4C7B-989F-CAF8CCE2B2C6}"/>
              </a:ext>
            </a:extLst>
          </p:cNvPr>
          <p:cNvSpPr/>
          <p:nvPr/>
        </p:nvSpPr>
        <p:spPr>
          <a:xfrm>
            <a:off x="9264352" y="299695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5440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Пересечение отрезков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лежат по разные стороны от прямой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если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векторы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имеют различную ориентацию относительно вектора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4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blipFill>
                <a:blip r:embed="rId2"/>
                <a:stretch>
                  <a:fillRect l="-2376" t="-2710" r="-113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Овал 15">
            <a:extLst>
              <a:ext uri="{FF2B5EF4-FFF2-40B4-BE49-F238E27FC236}">
                <a16:creationId xmlns:a16="http://schemas.microsoft.com/office/drawing/2014/main" id="{EE705466-1566-43A2-A6F6-C6DABFF23CAB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29AA185-DAFB-463D-9032-32EDD3836D38}"/>
              </a:ext>
            </a:extLst>
          </p:cNvPr>
          <p:cNvSpPr/>
          <p:nvPr/>
        </p:nvSpPr>
        <p:spPr>
          <a:xfrm>
            <a:off x="9264352" y="299695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14084AC-F1F0-4279-B8AD-37EE5B11C99C}"/>
              </a:ext>
            </a:extLst>
          </p:cNvPr>
          <p:cNvCxnSpPr>
            <a:cxnSpLocks/>
            <a:stCxn id="17" idx="3"/>
            <a:endCxn id="16" idx="7"/>
          </p:cNvCxnSpPr>
          <p:nvPr/>
        </p:nvCxnSpPr>
        <p:spPr>
          <a:xfrm flipH="1">
            <a:off x="7689800" y="3150592"/>
            <a:ext cx="1600912" cy="1816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25AF88AB-4D21-43CF-A046-D9AA294A6585}"/>
              </a:ext>
            </a:extLst>
          </p:cNvPr>
          <p:cNvSpPr/>
          <p:nvPr/>
        </p:nvSpPr>
        <p:spPr>
          <a:xfrm>
            <a:off x="8688288" y="254541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210C64F-AD3C-4E09-A234-D4111F5CBF2F}"/>
              </a:ext>
            </a:extLst>
          </p:cNvPr>
          <p:cNvSpPr/>
          <p:nvPr/>
        </p:nvSpPr>
        <p:spPr>
          <a:xfrm>
            <a:off x="9912424" y="461742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8A2B258F-3AEB-4999-AE61-F107B0D1AD10}"/>
              </a:ext>
            </a:extLst>
          </p:cNvPr>
          <p:cNvCxnSpPr>
            <a:cxnSpLocks/>
            <a:stCxn id="19" idx="3"/>
            <a:endCxn id="16" idx="0"/>
          </p:cNvCxnSpPr>
          <p:nvPr/>
        </p:nvCxnSpPr>
        <p:spPr>
          <a:xfrm flipH="1">
            <a:off x="7626160" y="2699054"/>
            <a:ext cx="1088488" cy="2242114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2FCFAE9A-0D3C-44B8-8C71-03EE18384C48}"/>
              </a:ext>
            </a:extLst>
          </p:cNvPr>
          <p:cNvCxnSpPr>
            <a:cxnSpLocks/>
            <a:stCxn id="19" idx="5"/>
            <a:endCxn id="17" idx="1"/>
          </p:cNvCxnSpPr>
          <p:nvPr/>
        </p:nvCxnSpPr>
        <p:spPr>
          <a:xfrm>
            <a:off x="8841928" y="2699054"/>
            <a:ext cx="448784" cy="324258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A9B7E4C1-0450-45ED-9C9B-37F42F54AEF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841928" y="2699054"/>
            <a:ext cx="1096856" cy="1944731"/>
          </a:xfrm>
          <a:prstGeom prst="straightConnector1">
            <a:avLst/>
          </a:prstGeom>
          <a:ln w="19050">
            <a:solidFill>
              <a:srgbClr val="3D4ED7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D4BDB8-260F-486E-9825-B6838A75604A}"/>
                  </a:ext>
                </a:extLst>
              </p:cNvPr>
              <p:cNvSpPr txBox="1"/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3D4BDB8-260F-486E-9825-B6838A756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464" y="4797425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61ABD8-4345-4506-9214-49C8FF22953E}"/>
                  </a:ext>
                </a:extLst>
              </p:cNvPr>
              <p:cNvSpPr txBox="1"/>
              <p:nvPr/>
            </p:nvSpPr>
            <p:spPr>
              <a:xfrm>
                <a:off x="9476892" y="2627372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561ABD8-4345-4506-9214-49C8FF229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892" y="2627372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9DD869-0C28-4B49-9881-B44623F3F113}"/>
                  </a:ext>
                </a:extLst>
              </p:cNvPr>
              <p:cNvSpPr txBox="1"/>
              <p:nvPr/>
            </p:nvSpPr>
            <p:spPr>
              <a:xfrm>
                <a:off x="8199284" y="2213927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9DD869-0C28-4B49-9881-B44623F3F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284" y="2213927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C35ED62-B90F-45DB-801B-6F49E6C23D39}"/>
                  </a:ext>
                </a:extLst>
              </p:cNvPr>
              <p:cNvSpPr txBox="1"/>
              <p:nvPr/>
            </p:nvSpPr>
            <p:spPr>
              <a:xfrm>
                <a:off x="10092424" y="4653684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C35ED62-B90F-45DB-801B-6F49E6C23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424" y="4653684"/>
                <a:ext cx="6717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591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8850568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Метод «движущейся прямой»</a:t>
            </a:r>
            <a:r>
              <a:rPr lang="en-US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.</a:t>
            </a:r>
            <a:endParaRPr lang="ru-RU" b="1" spc="100" dirty="0">
              <a:solidFill>
                <a:srgbClr val="3D4ED7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r>
              <a:rPr lang="en-US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Sweeping line method</a:t>
            </a:r>
            <a:endParaRPr lang="ru-RU" b="1" spc="100" dirty="0">
              <a:solidFill>
                <a:srgbClr val="3D4ED7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15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5742120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Sweeping line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003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ли среди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отрезков пересекающиеся?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0032" cy="954107"/>
              </a:xfrm>
              <a:prstGeom prst="rect">
                <a:avLst/>
              </a:prstGeom>
              <a:blipFill>
                <a:blip r:embed="rId2"/>
                <a:stretch>
                  <a:fillRect l="-2586" t="-6369" b="-165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17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5742120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Sweeping line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Будем считать, что среди рассматриваемых отрезков нет вертикальных и что никакие три отрезка не походят через одну и ту же точку. 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Движущаяся вертикальная прямая в любой момент времени пересекает каждый из отрезков максимум в одной точке.</a:t>
            </a:r>
          </a:p>
        </p:txBody>
      </p:sp>
    </p:spTree>
    <p:extLst>
      <p:ext uri="{BB962C8B-B14F-4D97-AF65-F5344CB8AC3E}">
        <p14:creationId xmlns:p14="http://schemas.microsoft.com/office/powerpoint/2010/main" val="3635068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Наличие пересекающихся отрезков</a:t>
            </a:r>
            <a:endParaRPr lang="ru-RU" sz="4000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23C84A0-2267-46D7-B529-2E42EBC01F68}"/>
              </a:ext>
            </a:extLst>
          </p:cNvPr>
          <p:cNvSpPr/>
          <p:nvPr/>
        </p:nvSpPr>
        <p:spPr>
          <a:xfrm>
            <a:off x="8017618" y="419241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0D822F9-22E6-4A1D-A721-521CB4039CB3}"/>
              </a:ext>
            </a:extLst>
          </p:cNvPr>
          <p:cNvSpPr/>
          <p:nvPr/>
        </p:nvSpPr>
        <p:spPr>
          <a:xfrm>
            <a:off x="6744072" y="31499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A4E0C4B-F794-43DB-A420-6763F6EFEE5B}"/>
              </a:ext>
            </a:extLst>
          </p:cNvPr>
          <p:cNvCxnSpPr>
            <a:cxnSpLocks/>
            <a:stCxn id="26" idx="5"/>
            <a:endCxn id="19" idx="1"/>
          </p:cNvCxnSpPr>
          <p:nvPr/>
        </p:nvCxnSpPr>
        <p:spPr>
          <a:xfrm>
            <a:off x="6897712" y="3303624"/>
            <a:ext cx="1146266" cy="9151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BB54C845-4B13-4134-B6BD-D03625D14039}"/>
              </a:ext>
            </a:extLst>
          </p:cNvPr>
          <p:cNvSpPr/>
          <p:nvPr/>
        </p:nvSpPr>
        <p:spPr>
          <a:xfrm>
            <a:off x="10125970" y="371933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B31FF35-5AB1-47AE-822B-A51407A20303}"/>
              </a:ext>
            </a:extLst>
          </p:cNvPr>
          <p:cNvSpPr/>
          <p:nvPr/>
        </p:nvSpPr>
        <p:spPr>
          <a:xfrm>
            <a:off x="8962294" y="439759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19ED0DBD-6846-4B69-86FE-9AFAC9A2F3A0}"/>
              </a:ext>
            </a:extLst>
          </p:cNvPr>
          <p:cNvCxnSpPr>
            <a:cxnSpLocks/>
            <a:stCxn id="30" idx="7"/>
            <a:endCxn id="29" idx="3"/>
          </p:cNvCxnSpPr>
          <p:nvPr/>
        </p:nvCxnSpPr>
        <p:spPr>
          <a:xfrm flipV="1">
            <a:off x="9115934" y="3872975"/>
            <a:ext cx="1036396" cy="55097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C0C514A7-D457-4062-8A30-0A7A5A988D98}"/>
              </a:ext>
            </a:extLst>
          </p:cNvPr>
          <p:cNvSpPr/>
          <p:nvPr/>
        </p:nvSpPr>
        <p:spPr>
          <a:xfrm>
            <a:off x="10030986" y="454060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B15ABD0-227A-4F9F-97E8-38571452026B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2F60F9CF-90D4-412D-AD35-7FC900D07452}"/>
              </a:ext>
            </a:extLst>
          </p:cNvPr>
          <p:cNvCxnSpPr>
            <a:cxnSpLocks/>
            <a:stCxn id="33" idx="5"/>
            <a:endCxn id="32" idx="1"/>
          </p:cNvCxnSpPr>
          <p:nvPr/>
        </p:nvCxnSpPr>
        <p:spPr>
          <a:xfrm>
            <a:off x="8933986" y="3131488"/>
            <a:ext cx="1123360" cy="14354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BF157FF5-FE77-40C6-9893-8BA217DF6DB1}"/>
              </a:ext>
            </a:extLst>
          </p:cNvPr>
          <p:cNvSpPr/>
          <p:nvPr/>
        </p:nvSpPr>
        <p:spPr>
          <a:xfrm>
            <a:off x="7477332" y="318971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FFE68FB4-8C60-4CB7-8BA4-7351DA2E143B}"/>
              </a:ext>
            </a:extLst>
          </p:cNvPr>
          <p:cNvSpPr/>
          <p:nvPr/>
        </p:nvSpPr>
        <p:spPr>
          <a:xfrm>
            <a:off x="8251428" y="254122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2D7F5676-E298-43D7-9A1F-78B32ADDEA0D}"/>
              </a:ext>
            </a:extLst>
          </p:cNvPr>
          <p:cNvCxnSpPr>
            <a:cxnSpLocks/>
            <a:stCxn id="39" idx="3"/>
            <a:endCxn id="38" idx="7"/>
          </p:cNvCxnSpPr>
          <p:nvPr/>
        </p:nvCxnSpPr>
        <p:spPr>
          <a:xfrm flipH="1">
            <a:off x="7630972" y="2694868"/>
            <a:ext cx="646816" cy="52120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042F811-0070-4F74-9AD5-CCC8907F322D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Движущаяся вертикальная прямая в любой момент времени пересекает каждый из отрезков максимум в одной точке.</a:t>
            </a: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9C489AA4-ED9D-4E91-B194-2EBBF4142CDA}"/>
              </a:ext>
            </a:extLst>
          </p:cNvPr>
          <p:cNvCxnSpPr>
            <a:cxnSpLocks/>
          </p:cNvCxnSpPr>
          <p:nvPr/>
        </p:nvCxnSpPr>
        <p:spPr>
          <a:xfrm>
            <a:off x="6844372" y="2060575"/>
            <a:ext cx="0" cy="3665689"/>
          </a:xfrm>
          <a:prstGeom prst="straightConnector1">
            <a:avLst/>
          </a:prstGeom>
          <a:ln w="19050">
            <a:solidFill>
              <a:srgbClr val="FF5555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25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33437 0.0002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Наличие пересекающихся отрезков</a:t>
            </a:r>
            <a:endParaRPr lang="ru-RU" sz="4000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23C84A0-2267-46D7-B529-2E42EBC01F68}"/>
              </a:ext>
            </a:extLst>
          </p:cNvPr>
          <p:cNvSpPr/>
          <p:nvPr/>
        </p:nvSpPr>
        <p:spPr>
          <a:xfrm>
            <a:off x="8357545" y="438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0D822F9-22E6-4A1D-A721-521CB4039CB3}"/>
              </a:ext>
            </a:extLst>
          </p:cNvPr>
          <p:cNvSpPr/>
          <p:nvPr/>
        </p:nvSpPr>
        <p:spPr>
          <a:xfrm>
            <a:off x="6744072" y="31499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A4E0C4B-F794-43DB-A420-6763F6EFEE5B}"/>
              </a:ext>
            </a:extLst>
          </p:cNvPr>
          <p:cNvCxnSpPr>
            <a:cxnSpLocks/>
            <a:stCxn id="26" idx="5"/>
            <a:endCxn id="19" idx="1"/>
          </p:cNvCxnSpPr>
          <p:nvPr/>
        </p:nvCxnSpPr>
        <p:spPr>
          <a:xfrm>
            <a:off x="6897712" y="3303624"/>
            <a:ext cx="1486193" cy="11097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BB54C845-4B13-4134-B6BD-D03625D14039}"/>
              </a:ext>
            </a:extLst>
          </p:cNvPr>
          <p:cNvSpPr/>
          <p:nvPr/>
        </p:nvSpPr>
        <p:spPr>
          <a:xfrm>
            <a:off x="10125970" y="371933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B31FF35-5AB1-47AE-822B-A51407A20303}"/>
              </a:ext>
            </a:extLst>
          </p:cNvPr>
          <p:cNvSpPr/>
          <p:nvPr/>
        </p:nvSpPr>
        <p:spPr>
          <a:xfrm>
            <a:off x="7799179" y="519511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19ED0DBD-6846-4B69-86FE-9AFAC9A2F3A0}"/>
              </a:ext>
            </a:extLst>
          </p:cNvPr>
          <p:cNvCxnSpPr>
            <a:cxnSpLocks/>
            <a:stCxn id="30" idx="7"/>
            <a:endCxn id="29" idx="3"/>
          </p:cNvCxnSpPr>
          <p:nvPr/>
        </p:nvCxnSpPr>
        <p:spPr>
          <a:xfrm flipV="1">
            <a:off x="7952819" y="3872975"/>
            <a:ext cx="2199511" cy="134850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C0C514A7-D457-4062-8A30-0A7A5A988D98}"/>
              </a:ext>
            </a:extLst>
          </p:cNvPr>
          <p:cNvSpPr/>
          <p:nvPr/>
        </p:nvSpPr>
        <p:spPr>
          <a:xfrm>
            <a:off x="10030986" y="454060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B15ABD0-227A-4F9F-97E8-38571452026B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2F60F9CF-90D4-412D-AD35-7FC900D07452}"/>
              </a:ext>
            </a:extLst>
          </p:cNvPr>
          <p:cNvCxnSpPr>
            <a:cxnSpLocks/>
            <a:stCxn id="33" idx="5"/>
            <a:endCxn id="32" idx="1"/>
          </p:cNvCxnSpPr>
          <p:nvPr/>
        </p:nvCxnSpPr>
        <p:spPr>
          <a:xfrm>
            <a:off x="8933986" y="3131488"/>
            <a:ext cx="1123360" cy="14354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BF157FF5-FE77-40C6-9893-8BA217DF6DB1}"/>
              </a:ext>
            </a:extLst>
          </p:cNvPr>
          <p:cNvSpPr/>
          <p:nvPr/>
        </p:nvSpPr>
        <p:spPr>
          <a:xfrm>
            <a:off x="7477332" y="318971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FFE68FB4-8C60-4CB7-8BA4-7351DA2E143B}"/>
              </a:ext>
            </a:extLst>
          </p:cNvPr>
          <p:cNvSpPr/>
          <p:nvPr/>
        </p:nvSpPr>
        <p:spPr>
          <a:xfrm>
            <a:off x="7996414" y="274894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2D7F5676-E298-43D7-9A1F-78B32ADDEA0D}"/>
              </a:ext>
            </a:extLst>
          </p:cNvPr>
          <p:cNvCxnSpPr>
            <a:cxnSpLocks/>
            <a:stCxn id="39" idx="3"/>
            <a:endCxn id="38" idx="7"/>
          </p:cNvCxnSpPr>
          <p:nvPr/>
        </p:nvCxnSpPr>
        <p:spPr>
          <a:xfrm flipH="1">
            <a:off x="7630972" y="2902589"/>
            <a:ext cx="391802" cy="3134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42F811-0070-4F74-9AD5-CCC8907F322D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Введём отношение сравнения отрезков: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если вертикальная прямая,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 абсциссой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𝑥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пересекается с ними обоими.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42F811-0070-4F74-9AD5-CCC8907F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2"/>
                <a:stretch>
                  <a:fillRect l="-2583" t="-2273" r="-984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9C489AA4-ED9D-4E91-B194-2EBBF4142CDA}"/>
              </a:ext>
            </a:extLst>
          </p:cNvPr>
          <p:cNvCxnSpPr>
            <a:cxnSpLocks/>
          </p:cNvCxnSpPr>
          <p:nvPr/>
        </p:nvCxnSpPr>
        <p:spPr>
          <a:xfrm>
            <a:off x="6844372" y="2060575"/>
            <a:ext cx="0" cy="3665689"/>
          </a:xfrm>
          <a:prstGeom prst="straightConnector1">
            <a:avLst/>
          </a:prstGeom>
          <a:ln w="19050">
            <a:solidFill>
              <a:srgbClr val="FF5555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6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05898 0.0009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Наличие пересекающихся отрезков</a:t>
            </a:r>
            <a:endParaRPr lang="ru-RU" sz="4000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23C84A0-2267-46D7-B529-2E42EBC01F68}"/>
              </a:ext>
            </a:extLst>
          </p:cNvPr>
          <p:cNvSpPr/>
          <p:nvPr/>
        </p:nvSpPr>
        <p:spPr>
          <a:xfrm>
            <a:off x="8357545" y="438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0D822F9-22E6-4A1D-A721-521CB4039CB3}"/>
              </a:ext>
            </a:extLst>
          </p:cNvPr>
          <p:cNvSpPr/>
          <p:nvPr/>
        </p:nvSpPr>
        <p:spPr>
          <a:xfrm>
            <a:off x="6744072" y="31499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A4E0C4B-F794-43DB-A420-6763F6EFEE5B}"/>
              </a:ext>
            </a:extLst>
          </p:cNvPr>
          <p:cNvCxnSpPr>
            <a:cxnSpLocks/>
            <a:stCxn id="26" idx="5"/>
            <a:endCxn id="19" idx="1"/>
          </p:cNvCxnSpPr>
          <p:nvPr/>
        </p:nvCxnSpPr>
        <p:spPr>
          <a:xfrm>
            <a:off x="6897712" y="3303624"/>
            <a:ext cx="1486193" cy="11097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BB54C845-4B13-4134-B6BD-D03625D14039}"/>
              </a:ext>
            </a:extLst>
          </p:cNvPr>
          <p:cNvSpPr/>
          <p:nvPr/>
        </p:nvSpPr>
        <p:spPr>
          <a:xfrm>
            <a:off x="10125970" y="371933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B31FF35-5AB1-47AE-822B-A51407A20303}"/>
              </a:ext>
            </a:extLst>
          </p:cNvPr>
          <p:cNvSpPr/>
          <p:nvPr/>
        </p:nvSpPr>
        <p:spPr>
          <a:xfrm>
            <a:off x="7799179" y="519511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19ED0DBD-6846-4B69-86FE-9AFAC9A2F3A0}"/>
              </a:ext>
            </a:extLst>
          </p:cNvPr>
          <p:cNvCxnSpPr>
            <a:cxnSpLocks/>
            <a:stCxn id="30" idx="7"/>
            <a:endCxn id="29" idx="3"/>
          </p:cNvCxnSpPr>
          <p:nvPr/>
        </p:nvCxnSpPr>
        <p:spPr>
          <a:xfrm flipV="1">
            <a:off x="7952819" y="3872975"/>
            <a:ext cx="2199511" cy="134850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C0C514A7-D457-4062-8A30-0A7A5A988D98}"/>
              </a:ext>
            </a:extLst>
          </p:cNvPr>
          <p:cNvSpPr/>
          <p:nvPr/>
        </p:nvSpPr>
        <p:spPr>
          <a:xfrm>
            <a:off x="10030986" y="454060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B15ABD0-227A-4F9F-97E8-38571452026B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2F60F9CF-90D4-412D-AD35-7FC900D07452}"/>
              </a:ext>
            </a:extLst>
          </p:cNvPr>
          <p:cNvCxnSpPr>
            <a:cxnSpLocks/>
            <a:stCxn id="33" idx="5"/>
            <a:endCxn id="32" idx="1"/>
          </p:cNvCxnSpPr>
          <p:nvPr/>
        </p:nvCxnSpPr>
        <p:spPr>
          <a:xfrm>
            <a:off x="8933986" y="3131488"/>
            <a:ext cx="1123360" cy="14354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BF157FF5-FE77-40C6-9893-8BA217DF6DB1}"/>
              </a:ext>
            </a:extLst>
          </p:cNvPr>
          <p:cNvSpPr/>
          <p:nvPr/>
        </p:nvSpPr>
        <p:spPr>
          <a:xfrm>
            <a:off x="7477332" y="318971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FFE68FB4-8C60-4CB7-8BA4-7351DA2E143B}"/>
              </a:ext>
            </a:extLst>
          </p:cNvPr>
          <p:cNvSpPr/>
          <p:nvPr/>
        </p:nvSpPr>
        <p:spPr>
          <a:xfrm>
            <a:off x="7996414" y="274894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2D7F5676-E298-43D7-9A1F-78B32ADDEA0D}"/>
              </a:ext>
            </a:extLst>
          </p:cNvPr>
          <p:cNvCxnSpPr>
            <a:cxnSpLocks/>
            <a:stCxn id="39" idx="3"/>
            <a:endCxn id="38" idx="7"/>
          </p:cNvCxnSpPr>
          <p:nvPr/>
        </p:nvCxnSpPr>
        <p:spPr>
          <a:xfrm flipH="1">
            <a:off x="7630972" y="2902589"/>
            <a:ext cx="391802" cy="3134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42F811-0070-4F74-9AD5-CCC8907F322D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При этом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s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точка пересечения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 вертикальной прямой находится выше точки  пересечения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 той же прямой.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042F811-0070-4F74-9AD5-CCC8907F3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2"/>
                <a:stretch>
                  <a:fillRect l="-2583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9C489AA4-ED9D-4E91-B194-2EBBF4142CDA}"/>
              </a:ext>
            </a:extLst>
          </p:cNvPr>
          <p:cNvCxnSpPr>
            <a:cxnSpLocks/>
          </p:cNvCxnSpPr>
          <p:nvPr/>
        </p:nvCxnSpPr>
        <p:spPr>
          <a:xfrm>
            <a:off x="8112224" y="2088055"/>
            <a:ext cx="0" cy="3665689"/>
          </a:xfrm>
          <a:prstGeom prst="straightConnector1">
            <a:avLst/>
          </a:prstGeom>
          <a:ln w="19050">
            <a:solidFill>
              <a:srgbClr val="FF5555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112DAE-14F7-4DFB-8AA9-C1BCB2089A5D}"/>
                  </a:ext>
                </a:extLst>
              </p:cNvPr>
              <p:cNvSpPr txBox="1"/>
              <p:nvPr/>
            </p:nvSpPr>
            <p:spPr>
              <a:xfrm>
                <a:off x="7414678" y="250806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112DAE-14F7-4DFB-8AA9-C1BCB2089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678" y="2508060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6F3009-0ECE-4A42-9465-44EDDCDDAB12}"/>
                  </a:ext>
                </a:extLst>
              </p:cNvPr>
              <p:cNvSpPr txBox="1"/>
              <p:nvPr/>
            </p:nvSpPr>
            <p:spPr>
              <a:xfrm>
                <a:off x="7319863" y="371933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6F3009-0ECE-4A42-9465-44EDDCDDA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863" y="3719335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024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Наличие пересекающихся отрезков</a:t>
            </a:r>
            <a:endParaRPr lang="ru-RU" sz="4000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23C84A0-2267-46D7-B529-2E42EBC01F68}"/>
              </a:ext>
            </a:extLst>
          </p:cNvPr>
          <p:cNvSpPr/>
          <p:nvPr/>
        </p:nvSpPr>
        <p:spPr>
          <a:xfrm>
            <a:off x="8357545" y="438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F0D822F9-22E6-4A1D-A721-521CB4039CB3}"/>
              </a:ext>
            </a:extLst>
          </p:cNvPr>
          <p:cNvSpPr/>
          <p:nvPr/>
        </p:nvSpPr>
        <p:spPr>
          <a:xfrm>
            <a:off x="6744072" y="31499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2A4E0C4B-F794-43DB-A420-6763F6EFEE5B}"/>
              </a:ext>
            </a:extLst>
          </p:cNvPr>
          <p:cNvCxnSpPr>
            <a:cxnSpLocks/>
            <a:stCxn id="26" idx="5"/>
            <a:endCxn id="19" idx="1"/>
          </p:cNvCxnSpPr>
          <p:nvPr/>
        </p:nvCxnSpPr>
        <p:spPr>
          <a:xfrm>
            <a:off x="6897712" y="3303624"/>
            <a:ext cx="1486193" cy="11097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BB54C845-4B13-4134-B6BD-D03625D14039}"/>
              </a:ext>
            </a:extLst>
          </p:cNvPr>
          <p:cNvSpPr/>
          <p:nvPr/>
        </p:nvSpPr>
        <p:spPr>
          <a:xfrm>
            <a:off x="10125970" y="371933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B31FF35-5AB1-47AE-822B-A51407A20303}"/>
              </a:ext>
            </a:extLst>
          </p:cNvPr>
          <p:cNvSpPr/>
          <p:nvPr/>
        </p:nvSpPr>
        <p:spPr>
          <a:xfrm>
            <a:off x="7799179" y="519511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19ED0DBD-6846-4B69-86FE-9AFAC9A2F3A0}"/>
              </a:ext>
            </a:extLst>
          </p:cNvPr>
          <p:cNvCxnSpPr>
            <a:cxnSpLocks/>
            <a:stCxn id="30" idx="7"/>
            <a:endCxn id="29" idx="3"/>
          </p:cNvCxnSpPr>
          <p:nvPr/>
        </p:nvCxnSpPr>
        <p:spPr>
          <a:xfrm flipV="1">
            <a:off x="7952819" y="3872975"/>
            <a:ext cx="2199511" cy="134850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>
            <a:extLst>
              <a:ext uri="{FF2B5EF4-FFF2-40B4-BE49-F238E27FC236}">
                <a16:creationId xmlns:a16="http://schemas.microsoft.com/office/drawing/2014/main" id="{C0C514A7-D457-4062-8A30-0A7A5A988D98}"/>
              </a:ext>
            </a:extLst>
          </p:cNvPr>
          <p:cNvSpPr/>
          <p:nvPr/>
        </p:nvSpPr>
        <p:spPr>
          <a:xfrm>
            <a:off x="10030986" y="454060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EB15ABD0-227A-4F9F-97E8-38571452026B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2F60F9CF-90D4-412D-AD35-7FC900D07452}"/>
              </a:ext>
            </a:extLst>
          </p:cNvPr>
          <p:cNvCxnSpPr>
            <a:cxnSpLocks/>
            <a:stCxn id="33" idx="5"/>
            <a:endCxn id="32" idx="1"/>
          </p:cNvCxnSpPr>
          <p:nvPr/>
        </p:nvCxnSpPr>
        <p:spPr>
          <a:xfrm>
            <a:off x="8933986" y="3131488"/>
            <a:ext cx="1123360" cy="143547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BF157FF5-FE77-40C6-9893-8BA217DF6DB1}"/>
              </a:ext>
            </a:extLst>
          </p:cNvPr>
          <p:cNvSpPr/>
          <p:nvPr/>
        </p:nvSpPr>
        <p:spPr>
          <a:xfrm>
            <a:off x="7477332" y="318971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FFE68FB4-8C60-4CB7-8BA4-7351DA2E143B}"/>
              </a:ext>
            </a:extLst>
          </p:cNvPr>
          <p:cNvSpPr/>
          <p:nvPr/>
        </p:nvSpPr>
        <p:spPr>
          <a:xfrm>
            <a:off x="7996414" y="274894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2D7F5676-E298-43D7-9A1F-78B32ADDEA0D}"/>
              </a:ext>
            </a:extLst>
          </p:cNvPr>
          <p:cNvCxnSpPr>
            <a:cxnSpLocks/>
            <a:stCxn id="39" idx="3"/>
            <a:endCxn id="38" idx="7"/>
          </p:cNvCxnSpPr>
          <p:nvPr/>
        </p:nvCxnSpPr>
        <p:spPr>
          <a:xfrm flipH="1">
            <a:off x="7630972" y="2902589"/>
            <a:ext cx="391802" cy="3134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042F811-0070-4F74-9AD5-CCC8907F322D}"/>
              </a:ext>
            </a:extLst>
          </p:cNvPr>
          <p:cNvSpPr txBox="1"/>
          <p:nvPr/>
        </p:nvSpPr>
        <p:spPr>
          <a:xfrm>
            <a:off x="1138465" y="2068361"/>
            <a:ext cx="49575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Что происходит, когда вертикальная прямая проходит через точку пересечения двух отрезков?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Отношение порядка меняется на противоположное.</a:t>
            </a:r>
          </a:p>
        </p:txBody>
      </p: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9C489AA4-ED9D-4E91-B194-2EBBF4142CDA}"/>
              </a:ext>
            </a:extLst>
          </p:cNvPr>
          <p:cNvCxnSpPr>
            <a:cxnSpLocks/>
          </p:cNvCxnSpPr>
          <p:nvPr/>
        </p:nvCxnSpPr>
        <p:spPr>
          <a:xfrm>
            <a:off x="8883292" y="2066490"/>
            <a:ext cx="0" cy="3665689"/>
          </a:xfrm>
          <a:prstGeom prst="straightConnector1">
            <a:avLst/>
          </a:prstGeom>
          <a:ln w="19050">
            <a:solidFill>
              <a:srgbClr val="FF5555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7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1088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5742120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Sweeping line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Используя метод движущейся прямой, мы храним информацию двух видов.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1.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Состояние дел у прямой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 Задаётся упорядоченным множеством отрезков, пересекаемых движущейся прямой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текущий момент.</a:t>
            </a:r>
          </a:p>
        </p:txBody>
      </p:sp>
    </p:spTree>
    <p:extLst>
      <p:ext uri="{BB962C8B-B14F-4D97-AF65-F5344CB8AC3E}">
        <p14:creationId xmlns:p14="http://schemas.microsoft.com/office/powerpoint/2010/main" val="1254485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5742120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Sweeping line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Расписание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  Представляет собой последовательность моментов времени, в которых состояние может измениться  (перечисленных в порядке возрастания времени). Такие моменты времени называются критическими точками, так что изменение состояния дел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у прямой возможно только в критической точке.</a:t>
            </a:r>
          </a:p>
        </p:txBody>
      </p:sp>
    </p:spTree>
    <p:extLst>
      <p:ext uri="{BB962C8B-B14F-4D97-AF65-F5344CB8AC3E}">
        <p14:creationId xmlns:p14="http://schemas.microsoft.com/office/powerpoint/2010/main" val="3746791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Convex combination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3638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Выпуклой комбинацией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двух различных точек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s-E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= </m:t>
                    </m:r>
                    <m:d>
                      <m:dPr>
                        <m:ctrlP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 </m:t>
                        </m:r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i="1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Cambria Math" panose="02040503050406030204" pitchFamily="18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es-E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= </m:t>
                    </m:r>
                    <m:d>
                      <m:dPr>
                        <m:ctrlP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 </m:t>
                        </m:r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назовём множество точек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es-E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= </m:t>
                    </m:r>
                    <m:d>
                      <m:dPr>
                        <m:ctrlP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s-E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; </m:t>
                        </m:r>
                        <m:sSub>
                          <m:sSub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s-E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ru-RU" sz="28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sSub>
                        <m:sSubPr>
                          <m:ctrlPr>
                            <a:rPr lang="ru-RU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  <m:r>
                            <a:rPr lang="ru-RU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0≤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≤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1,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𝛼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Segoe UI" panose="020B0502040204020203" pitchFamily="34" charset="0"/>
                                  <a:cs typeface="Segoe UI" panose="020B0502040204020203" pitchFamily="34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=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𝛼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3638817"/>
              </a:xfrm>
              <a:prstGeom prst="rect">
                <a:avLst/>
              </a:prstGeom>
              <a:blipFill>
                <a:blip r:embed="rId2"/>
                <a:stretch>
                  <a:fillRect l="-2376" t="-16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Овал 29">
            <a:extLst>
              <a:ext uri="{FF2B5EF4-FFF2-40B4-BE49-F238E27FC236}">
                <a16:creationId xmlns:a16="http://schemas.microsoft.com/office/drawing/2014/main" id="{F53499D8-0193-4DFF-9B98-1B10CC120F90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4293056A-7143-4C7B-989F-CAF8CCE2B2C6}"/>
              </a:ext>
            </a:extLst>
          </p:cNvPr>
          <p:cNvSpPr/>
          <p:nvPr/>
        </p:nvSpPr>
        <p:spPr>
          <a:xfrm>
            <a:off x="9264352" y="299695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EA5A5B1E-5791-405E-B51B-FA85F5C1928D}"/>
              </a:ext>
            </a:extLst>
          </p:cNvPr>
          <p:cNvCxnSpPr>
            <a:cxnSpLocks/>
            <a:stCxn id="31" idx="3"/>
            <a:endCxn id="30" idx="7"/>
          </p:cNvCxnSpPr>
          <p:nvPr/>
        </p:nvCxnSpPr>
        <p:spPr>
          <a:xfrm flipH="1">
            <a:off x="7689800" y="3150592"/>
            <a:ext cx="1600912" cy="1816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951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5742120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Sweeping line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Операции над отрезками.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добавить отрезок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;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удалить отрезок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из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;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указать отрезок, располагающийся непосредственно выше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 множестве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;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возвращает отрезок, располагающийся непосредственно ниже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𝑠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 множестве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blipFill>
                <a:blip r:embed="rId2"/>
                <a:stretch>
                  <a:fillRect l="-1290" t="-1534" r="-1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620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5742120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Sweeping line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Можно хранить (линейно) упорядоченное множество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отрезков и выполнять любую из указанных операций за время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ln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⁡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используя красно-чёрное дерево.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Операции сравнения (какой из отрезков выше в данный момент) можно выполнить за время O(1), используя векторные произведения.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2"/>
                <a:stretch>
                  <a:fillRect l="-1290" t="-2273" r="-676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2602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8850568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Построение выпуклой оболочки</a:t>
            </a:r>
          </a:p>
        </p:txBody>
      </p:sp>
    </p:spTree>
    <p:extLst>
      <p:ext uri="{BB962C8B-B14F-4D97-AF65-F5344CB8AC3E}">
        <p14:creationId xmlns:p14="http://schemas.microsoft.com/office/powerpoint/2010/main" val="94368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Построение выпуклой оболочки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Выпуклой оболочкой (</a:t>
                </a:r>
                <a:r>
                  <a:rPr lang="ru-RU" sz="2800" dirty="0" err="1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convex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 err="1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hull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конечного множества точек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называется наименьший выпуклый многоугольник, содержащий все точки из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(некоторые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точек  могут быть внутри многоугольника, некоторые – на его сторонах, а некоторые будут его вершинами).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Выпуклую оболочку множества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мы будем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обозначать CH(Q).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2"/>
                <a:stretch>
                  <a:fillRect l="-1290" t="-1961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625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Построение выпуклой оболочки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 «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Сканирование Грэхема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» использует метод  вращающегося луча (</a:t>
            </a:r>
            <a:r>
              <a:rPr lang="ru-RU" sz="2800" dirty="0" err="1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rotational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 err="1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sweep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): выбирается полярная система координат, точки обрабатываются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порядке  возрастания полярных углов,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как во вращающемся радаре.</a:t>
            </a:r>
          </a:p>
        </p:txBody>
      </p:sp>
    </p:spTree>
    <p:extLst>
      <p:ext uri="{BB962C8B-B14F-4D97-AF65-F5344CB8AC3E}">
        <p14:creationId xmlns:p14="http://schemas.microsoft.com/office/powerpoint/2010/main" val="4051587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Построение выпуклой оболочки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Просмотр Грэхема использует стек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в котором хранятся точки, являющиеся кандидатами в выпуклую оболочку. Каждая точка исходного множества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 некоторый момент помещается в стек; если она не является вершиной выпуклой оболочки, то через некоторое время точка будет удалена из стека, а если является, то останется.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момент окончания работы алгоритма в стеке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находятся в точности все вершины выпуклой оболочки в порядке обхода против часовой стрелки.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blipFill>
                <a:blip r:embed="rId2"/>
                <a:stretch>
                  <a:fillRect l="-1290" t="-1534" r="-1966" b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323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Сканирование Грэхема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0 –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точка с наименьшей ординатой.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1, 2, 3, 4</m:t>
                        </m:r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5</m:t>
                        </m:r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–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остальные точки отсортированные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порядке возрастания полярного угла.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2"/>
                <a:stretch>
                  <a:fillRect l="-2583" t="-2273" r="-492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3731357D-28B6-4276-8A52-3589932349DB}"/>
              </a:ext>
            </a:extLst>
          </p:cNvPr>
          <p:cNvSpPr/>
          <p:nvPr/>
        </p:nvSpPr>
        <p:spPr>
          <a:xfrm>
            <a:off x="8879911" y="431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D58B8EF-AE2E-4C03-9DAD-A94C99E486D2}"/>
              </a:ext>
            </a:extLst>
          </p:cNvPr>
          <p:cNvSpPr/>
          <p:nvPr/>
        </p:nvSpPr>
        <p:spPr>
          <a:xfrm>
            <a:off x="9696400" y="420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B5DDFC9-DBC1-47F5-B5D3-DD381235753B}"/>
              </a:ext>
            </a:extLst>
          </p:cNvPr>
          <p:cNvSpPr/>
          <p:nvPr/>
        </p:nvSpPr>
        <p:spPr>
          <a:xfrm>
            <a:off x="8321924" y="50851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EB9D8A1-2842-47C2-8489-3F04ADAEDEF6}"/>
              </a:ext>
            </a:extLst>
          </p:cNvPr>
          <p:cNvSpPr/>
          <p:nvPr/>
        </p:nvSpPr>
        <p:spPr>
          <a:xfrm>
            <a:off x="10321922" y="449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5687DF2-B594-4DB9-BEF9-8829AA61A8FE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B2BF1-D8B5-4DE7-8718-1F65781C7F4C}"/>
              </a:ext>
            </a:extLst>
          </p:cNvPr>
          <p:cNvSpPr txBox="1"/>
          <p:nvPr/>
        </p:nvSpPr>
        <p:spPr>
          <a:xfrm>
            <a:off x="8411924" y="523612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8A1486-80F4-49FE-A2FC-5909FB49CB9F}"/>
              </a:ext>
            </a:extLst>
          </p:cNvPr>
          <p:cNvSpPr txBox="1"/>
          <p:nvPr/>
        </p:nvSpPr>
        <p:spPr>
          <a:xfrm>
            <a:off x="10501922" y="4534527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71D209-9CF0-410A-BC22-2F14B91576F3}"/>
              </a:ext>
            </a:extLst>
          </p:cNvPr>
          <p:cNvSpPr txBox="1"/>
          <p:nvPr/>
        </p:nvSpPr>
        <p:spPr>
          <a:xfrm>
            <a:off x="9869101" y="38286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741F3-CC06-4870-8EFD-764A250DED12}"/>
              </a:ext>
            </a:extLst>
          </p:cNvPr>
          <p:cNvSpPr txBox="1"/>
          <p:nvPr/>
        </p:nvSpPr>
        <p:spPr>
          <a:xfrm>
            <a:off x="9042844" y="429339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97F62-BA32-4C92-9943-3793FC006936}"/>
              </a:ext>
            </a:extLst>
          </p:cNvPr>
          <p:cNvSpPr txBox="1"/>
          <p:nvPr/>
        </p:nvSpPr>
        <p:spPr>
          <a:xfrm>
            <a:off x="8969911" y="263105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4</a:t>
            </a: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E3C93AB-9256-4B6B-A62D-EDE926E31147}"/>
              </a:ext>
            </a:extLst>
          </p:cNvPr>
          <p:cNvSpPr/>
          <p:nvPr/>
        </p:nvSpPr>
        <p:spPr>
          <a:xfrm>
            <a:off x="7073391" y="28595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EB61A2-D09B-41D9-A9A1-5ACCCF8A4941}"/>
              </a:ext>
            </a:extLst>
          </p:cNvPr>
          <p:cNvSpPr txBox="1"/>
          <p:nvPr/>
        </p:nvSpPr>
        <p:spPr>
          <a:xfrm>
            <a:off x="7241515" y="236609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924092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Сканирование Грэхема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0, 1, 2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«012» образуют левый поворот.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1384995"/>
              </a:xfrm>
              <a:prstGeom prst="rect">
                <a:avLst/>
              </a:prstGeom>
              <a:blipFill>
                <a:blip r:embed="rId2"/>
                <a:stretch>
                  <a:fillRect l="-2583" t="-4405" r="-3813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3731357D-28B6-4276-8A52-3589932349DB}"/>
              </a:ext>
            </a:extLst>
          </p:cNvPr>
          <p:cNvSpPr/>
          <p:nvPr/>
        </p:nvSpPr>
        <p:spPr>
          <a:xfrm>
            <a:off x="8879911" y="431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D58B8EF-AE2E-4C03-9DAD-A94C99E486D2}"/>
              </a:ext>
            </a:extLst>
          </p:cNvPr>
          <p:cNvSpPr/>
          <p:nvPr/>
        </p:nvSpPr>
        <p:spPr>
          <a:xfrm>
            <a:off x="9696400" y="420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B5DDFC9-DBC1-47F5-B5D3-DD381235753B}"/>
              </a:ext>
            </a:extLst>
          </p:cNvPr>
          <p:cNvSpPr/>
          <p:nvPr/>
        </p:nvSpPr>
        <p:spPr>
          <a:xfrm>
            <a:off x="8321924" y="50851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EB9D8A1-2842-47C2-8489-3F04ADAEDEF6}"/>
              </a:ext>
            </a:extLst>
          </p:cNvPr>
          <p:cNvSpPr/>
          <p:nvPr/>
        </p:nvSpPr>
        <p:spPr>
          <a:xfrm>
            <a:off x="10321922" y="449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5687DF2-B594-4DB9-BEF9-8829AA61A8FE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B2BF1-D8B5-4DE7-8718-1F65781C7F4C}"/>
              </a:ext>
            </a:extLst>
          </p:cNvPr>
          <p:cNvSpPr txBox="1"/>
          <p:nvPr/>
        </p:nvSpPr>
        <p:spPr>
          <a:xfrm>
            <a:off x="8411924" y="523612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8A1486-80F4-49FE-A2FC-5909FB49CB9F}"/>
              </a:ext>
            </a:extLst>
          </p:cNvPr>
          <p:cNvSpPr txBox="1"/>
          <p:nvPr/>
        </p:nvSpPr>
        <p:spPr>
          <a:xfrm>
            <a:off x="10501922" y="4534527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741F3-CC06-4870-8EFD-764A250DED12}"/>
              </a:ext>
            </a:extLst>
          </p:cNvPr>
          <p:cNvSpPr txBox="1"/>
          <p:nvPr/>
        </p:nvSpPr>
        <p:spPr>
          <a:xfrm>
            <a:off x="9042844" y="429339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97F62-BA32-4C92-9943-3793FC006936}"/>
              </a:ext>
            </a:extLst>
          </p:cNvPr>
          <p:cNvSpPr txBox="1"/>
          <p:nvPr/>
        </p:nvSpPr>
        <p:spPr>
          <a:xfrm>
            <a:off x="8969911" y="263105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4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998058BA-C42F-4C1F-AAA6-D77864D9AAFB}"/>
              </a:ext>
            </a:extLst>
          </p:cNvPr>
          <p:cNvCxnSpPr>
            <a:cxnSpLocks/>
            <a:stCxn id="9" idx="6"/>
            <a:endCxn id="11" idx="3"/>
          </p:cNvCxnSpPr>
          <p:nvPr/>
        </p:nvCxnSpPr>
        <p:spPr>
          <a:xfrm flipV="1">
            <a:off x="8501924" y="4647169"/>
            <a:ext cx="1846358" cy="528015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286E2B6-E7E2-4CD7-AF0C-D908D4DC0955}"/>
              </a:ext>
            </a:extLst>
          </p:cNvPr>
          <p:cNvCxnSpPr>
            <a:cxnSpLocks/>
            <a:stCxn id="8" idx="6"/>
            <a:endCxn id="11" idx="1"/>
          </p:cNvCxnSpPr>
          <p:nvPr/>
        </p:nvCxnSpPr>
        <p:spPr>
          <a:xfrm>
            <a:off x="9876400" y="4296965"/>
            <a:ext cx="471882" cy="222924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F73633-C18A-4EBB-8445-0229EDD925DF}"/>
              </a:ext>
            </a:extLst>
          </p:cNvPr>
          <p:cNvSpPr txBox="1"/>
          <p:nvPr/>
        </p:nvSpPr>
        <p:spPr>
          <a:xfrm>
            <a:off x="9869101" y="38286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2</a:t>
            </a: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0C6446FE-A814-4C58-83C1-5C631F0D34AA}"/>
              </a:ext>
            </a:extLst>
          </p:cNvPr>
          <p:cNvSpPr/>
          <p:nvPr/>
        </p:nvSpPr>
        <p:spPr>
          <a:xfrm>
            <a:off x="7073391" y="28595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B148BB-5258-4951-9620-150E31266355}"/>
              </a:ext>
            </a:extLst>
          </p:cNvPr>
          <p:cNvSpPr txBox="1"/>
          <p:nvPr/>
        </p:nvSpPr>
        <p:spPr>
          <a:xfrm>
            <a:off x="7241515" y="236609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750549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Сканирование Грэхема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Текущая точка 3.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0, 1, 2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«123» образуют левый поворот.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0, 1, 2</m:t>
                        </m:r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3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blipFill>
                <a:blip r:embed="rId2"/>
                <a:stretch>
                  <a:fillRect l="-2583" t="-2710" r="-3813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Овал 18">
            <a:extLst>
              <a:ext uri="{FF2B5EF4-FFF2-40B4-BE49-F238E27FC236}">
                <a16:creationId xmlns:a16="http://schemas.microsoft.com/office/drawing/2014/main" id="{763B65D0-3FF8-4DA1-A305-FB8AC74BDED8}"/>
              </a:ext>
            </a:extLst>
          </p:cNvPr>
          <p:cNvSpPr/>
          <p:nvPr/>
        </p:nvSpPr>
        <p:spPr>
          <a:xfrm>
            <a:off x="8879911" y="431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6D058B20-5749-4B39-9930-30D83A3D38E7}"/>
              </a:ext>
            </a:extLst>
          </p:cNvPr>
          <p:cNvSpPr/>
          <p:nvPr/>
        </p:nvSpPr>
        <p:spPr>
          <a:xfrm>
            <a:off x="9696400" y="420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06C42BB2-760B-4A7B-8329-59A077933F27}"/>
              </a:ext>
            </a:extLst>
          </p:cNvPr>
          <p:cNvSpPr/>
          <p:nvPr/>
        </p:nvSpPr>
        <p:spPr>
          <a:xfrm>
            <a:off x="8321924" y="50851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A1001313-B81D-4AA3-8AAC-404FA95CE345}"/>
              </a:ext>
            </a:extLst>
          </p:cNvPr>
          <p:cNvSpPr/>
          <p:nvPr/>
        </p:nvSpPr>
        <p:spPr>
          <a:xfrm>
            <a:off x="10321922" y="449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35398F44-693B-48BC-ADE7-D7425F410323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C56996-13D7-4F56-9123-AAE9B92002C4}"/>
              </a:ext>
            </a:extLst>
          </p:cNvPr>
          <p:cNvSpPr txBox="1"/>
          <p:nvPr/>
        </p:nvSpPr>
        <p:spPr>
          <a:xfrm>
            <a:off x="8411924" y="523612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8D76E-537B-4F6E-B052-D98E9513E80D}"/>
              </a:ext>
            </a:extLst>
          </p:cNvPr>
          <p:cNvSpPr txBox="1"/>
          <p:nvPr/>
        </p:nvSpPr>
        <p:spPr>
          <a:xfrm>
            <a:off x="10501922" y="4534527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2D8F56-34E7-4069-ABA5-8CF3ED312C65}"/>
              </a:ext>
            </a:extLst>
          </p:cNvPr>
          <p:cNvSpPr txBox="1"/>
          <p:nvPr/>
        </p:nvSpPr>
        <p:spPr>
          <a:xfrm>
            <a:off x="8969911" y="263105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4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C02703C-D899-42FF-9EFC-BBAE016906D6}"/>
              </a:ext>
            </a:extLst>
          </p:cNvPr>
          <p:cNvCxnSpPr>
            <a:cxnSpLocks/>
            <a:stCxn id="19" idx="6"/>
            <a:endCxn id="23" idx="2"/>
          </p:cNvCxnSpPr>
          <p:nvPr/>
        </p:nvCxnSpPr>
        <p:spPr>
          <a:xfrm flipV="1">
            <a:off x="9059911" y="4296965"/>
            <a:ext cx="636489" cy="106564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A66F3CAE-1E3B-48D8-B2FC-40AA77F9F721}"/>
              </a:ext>
            </a:extLst>
          </p:cNvPr>
          <p:cNvCxnSpPr>
            <a:cxnSpLocks/>
            <a:stCxn id="23" idx="6"/>
            <a:endCxn id="28" idx="1"/>
          </p:cNvCxnSpPr>
          <p:nvPr/>
        </p:nvCxnSpPr>
        <p:spPr>
          <a:xfrm>
            <a:off x="9876400" y="4296965"/>
            <a:ext cx="471882" cy="222924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20CC2067-6C89-4B7E-BBE5-57303FCACE7D}"/>
              </a:ext>
            </a:extLst>
          </p:cNvPr>
          <p:cNvSpPr/>
          <p:nvPr/>
        </p:nvSpPr>
        <p:spPr>
          <a:xfrm>
            <a:off x="7073391" y="28595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77544D-D3EC-4077-B857-A4EED7B61C83}"/>
              </a:ext>
            </a:extLst>
          </p:cNvPr>
          <p:cNvSpPr txBox="1"/>
          <p:nvPr/>
        </p:nvSpPr>
        <p:spPr>
          <a:xfrm>
            <a:off x="7241515" y="236609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5460B8-04F6-46A5-8A6F-7D039E4D8E0D}"/>
              </a:ext>
            </a:extLst>
          </p:cNvPr>
          <p:cNvSpPr txBox="1"/>
          <p:nvPr/>
        </p:nvSpPr>
        <p:spPr>
          <a:xfrm>
            <a:off x="9869101" y="38286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2EA0F-BB0E-4534-84D3-88B2D806CAD3}"/>
              </a:ext>
            </a:extLst>
          </p:cNvPr>
          <p:cNvSpPr txBox="1"/>
          <p:nvPr/>
        </p:nvSpPr>
        <p:spPr>
          <a:xfrm>
            <a:off x="9042844" y="429339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81532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Сканирование Грэхема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Текущая точка 4.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0, 1, 2</m:t>
                        </m:r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3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«234» не образуют левый поворот.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0, 1, 2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blipFill>
                <a:blip r:embed="rId2"/>
                <a:stretch>
                  <a:fillRect l="-2583" t="-2710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8FF039A7-A42A-4880-AD1C-6B87DDDB90AD}"/>
              </a:ext>
            </a:extLst>
          </p:cNvPr>
          <p:cNvSpPr/>
          <p:nvPr/>
        </p:nvSpPr>
        <p:spPr>
          <a:xfrm>
            <a:off x="8879911" y="431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4FA07CF-C55F-4D53-B9A7-536E69F2AADE}"/>
              </a:ext>
            </a:extLst>
          </p:cNvPr>
          <p:cNvSpPr/>
          <p:nvPr/>
        </p:nvSpPr>
        <p:spPr>
          <a:xfrm>
            <a:off x="9696400" y="420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09FF4EE-67F1-41BD-A27E-E7B3A99356E8}"/>
              </a:ext>
            </a:extLst>
          </p:cNvPr>
          <p:cNvSpPr/>
          <p:nvPr/>
        </p:nvSpPr>
        <p:spPr>
          <a:xfrm>
            <a:off x="8321924" y="50851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FE911A5-3242-470C-9060-A583328F12AB}"/>
              </a:ext>
            </a:extLst>
          </p:cNvPr>
          <p:cNvSpPr/>
          <p:nvPr/>
        </p:nvSpPr>
        <p:spPr>
          <a:xfrm>
            <a:off x="10321922" y="449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89C5321-003D-43AE-899D-3B8F8A82DCD5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A48A4F-A8A3-4969-8E8C-A3CD3E3D366D}"/>
              </a:ext>
            </a:extLst>
          </p:cNvPr>
          <p:cNvSpPr txBox="1"/>
          <p:nvPr/>
        </p:nvSpPr>
        <p:spPr>
          <a:xfrm>
            <a:off x="8411924" y="523612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326D5-2EEC-4E48-A26F-8553DF422C58}"/>
              </a:ext>
            </a:extLst>
          </p:cNvPr>
          <p:cNvSpPr txBox="1"/>
          <p:nvPr/>
        </p:nvSpPr>
        <p:spPr>
          <a:xfrm>
            <a:off x="10501922" y="4534527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601590-507B-4D77-A43A-1B362B81FA2F}"/>
              </a:ext>
            </a:extLst>
          </p:cNvPr>
          <p:cNvSpPr txBox="1"/>
          <p:nvPr/>
        </p:nvSpPr>
        <p:spPr>
          <a:xfrm>
            <a:off x="8969911" y="263105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4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5D25BDC-DF30-4156-8B1C-ED34A55A0D9E}"/>
              </a:ext>
            </a:extLst>
          </p:cNvPr>
          <p:cNvCxnSpPr>
            <a:cxnSpLocks/>
            <a:stCxn id="25" idx="5"/>
            <a:endCxn id="18" idx="0"/>
          </p:cNvCxnSpPr>
          <p:nvPr/>
        </p:nvCxnSpPr>
        <p:spPr>
          <a:xfrm>
            <a:off x="8933986" y="3131488"/>
            <a:ext cx="35925" cy="1182041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7EB633A9-28E1-4141-ABC8-52B15A0D3519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 flipV="1">
            <a:off x="9059911" y="4296965"/>
            <a:ext cx="636489" cy="106564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E5663DEB-00CF-4426-9E46-3AA5C171A943}"/>
              </a:ext>
            </a:extLst>
          </p:cNvPr>
          <p:cNvSpPr/>
          <p:nvPr/>
        </p:nvSpPr>
        <p:spPr>
          <a:xfrm>
            <a:off x="7073391" y="28595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766C3-2A94-492D-8AEE-DEE9AA559F7B}"/>
              </a:ext>
            </a:extLst>
          </p:cNvPr>
          <p:cNvSpPr txBox="1"/>
          <p:nvPr/>
        </p:nvSpPr>
        <p:spPr>
          <a:xfrm>
            <a:off x="7241515" y="236609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93B917-CF4D-4FFF-9F40-CA53ECA7F9D4}"/>
              </a:ext>
            </a:extLst>
          </p:cNvPr>
          <p:cNvSpPr txBox="1"/>
          <p:nvPr/>
        </p:nvSpPr>
        <p:spPr>
          <a:xfrm>
            <a:off x="9869101" y="38286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1AF285-CB64-435E-A683-97B2F347A6EC}"/>
              </a:ext>
            </a:extLst>
          </p:cNvPr>
          <p:cNvSpPr txBox="1"/>
          <p:nvPr/>
        </p:nvSpPr>
        <p:spPr>
          <a:xfrm>
            <a:off x="9042844" y="429339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9220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Line segment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sSub>
                        <m:sSubPr>
                          <m:ctrlP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1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ru-RU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ru-RU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(0≤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≤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1</m:t>
                      </m:r>
                      <m:r>
                        <a:rPr lang="ru-RU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определяют отрезок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 концами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endpoints)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 точках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blipFill>
                <a:blip r:embed="rId2"/>
                <a:stretch>
                  <a:fillRect l="-2376" t="-2710" r="-1357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/>
          <p:nvPr/>
        </p:nvSpPr>
        <p:spPr>
          <a:xfrm>
            <a:off x="9264352" y="299695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7689800" y="3150592"/>
            <a:ext cx="1600912" cy="1816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731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Сканирование Грэхема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Текущая точка 4.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0, 1, 2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«124» не образуют левый поворот.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blipFill>
                <a:blip r:embed="rId2"/>
                <a:stretch>
                  <a:fillRect l="-2583" t="-2710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8FF039A7-A42A-4880-AD1C-6B87DDDB90AD}"/>
              </a:ext>
            </a:extLst>
          </p:cNvPr>
          <p:cNvSpPr/>
          <p:nvPr/>
        </p:nvSpPr>
        <p:spPr>
          <a:xfrm>
            <a:off x="8879911" y="431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4FA07CF-C55F-4D53-B9A7-536E69F2AADE}"/>
              </a:ext>
            </a:extLst>
          </p:cNvPr>
          <p:cNvSpPr/>
          <p:nvPr/>
        </p:nvSpPr>
        <p:spPr>
          <a:xfrm>
            <a:off x="9696400" y="420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09FF4EE-67F1-41BD-A27E-E7B3A99356E8}"/>
              </a:ext>
            </a:extLst>
          </p:cNvPr>
          <p:cNvSpPr/>
          <p:nvPr/>
        </p:nvSpPr>
        <p:spPr>
          <a:xfrm>
            <a:off x="8321924" y="50851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FE911A5-3242-470C-9060-A583328F12AB}"/>
              </a:ext>
            </a:extLst>
          </p:cNvPr>
          <p:cNvSpPr/>
          <p:nvPr/>
        </p:nvSpPr>
        <p:spPr>
          <a:xfrm>
            <a:off x="10321922" y="449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89C5321-003D-43AE-899D-3B8F8A82DCD5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A48A4F-A8A3-4969-8E8C-A3CD3E3D366D}"/>
              </a:ext>
            </a:extLst>
          </p:cNvPr>
          <p:cNvSpPr txBox="1"/>
          <p:nvPr/>
        </p:nvSpPr>
        <p:spPr>
          <a:xfrm>
            <a:off x="8411924" y="523612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326D5-2EEC-4E48-A26F-8553DF422C58}"/>
              </a:ext>
            </a:extLst>
          </p:cNvPr>
          <p:cNvSpPr txBox="1"/>
          <p:nvPr/>
        </p:nvSpPr>
        <p:spPr>
          <a:xfrm>
            <a:off x="10501922" y="4534527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601590-507B-4D77-A43A-1B362B81FA2F}"/>
              </a:ext>
            </a:extLst>
          </p:cNvPr>
          <p:cNvSpPr txBox="1"/>
          <p:nvPr/>
        </p:nvSpPr>
        <p:spPr>
          <a:xfrm>
            <a:off x="8969911" y="263105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4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5D25BDC-DF30-4156-8B1C-ED34A55A0D9E}"/>
              </a:ext>
            </a:extLst>
          </p:cNvPr>
          <p:cNvCxnSpPr>
            <a:cxnSpLocks/>
            <a:stCxn id="25" idx="5"/>
            <a:endCxn id="20" idx="1"/>
          </p:cNvCxnSpPr>
          <p:nvPr/>
        </p:nvCxnSpPr>
        <p:spPr>
          <a:xfrm>
            <a:off x="8933986" y="3131488"/>
            <a:ext cx="788774" cy="1101837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7EB633A9-28E1-4141-ABC8-52B15A0D3519}"/>
              </a:ext>
            </a:extLst>
          </p:cNvPr>
          <p:cNvCxnSpPr>
            <a:cxnSpLocks/>
            <a:stCxn id="20" idx="5"/>
            <a:endCxn id="22" idx="1"/>
          </p:cNvCxnSpPr>
          <p:nvPr/>
        </p:nvCxnSpPr>
        <p:spPr>
          <a:xfrm>
            <a:off x="9850040" y="4360605"/>
            <a:ext cx="498242" cy="159284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E5663DEB-00CF-4426-9E46-3AA5C171A943}"/>
              </a:ext>
            </a:extLst>
          </p:cNvPr>
          <p:cNvSpPr/>
          <p:nvPr/>
        </p:nvSpPr>
        <p:spPr>
          <a:xfrm>
            <a:off x="7073391" y="28595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766C3-2A94-492D-8AEE-DEE9AA559F7B}"/>
              </a:ext>
            </a:extLst>
          </p:cNvPr>
          <p:cNvSpPr txBox="1"/>
          <p:nvPr/>
        </p:nvSpPr>
        <p:spPr>
          <a:xfrm>
            <a:off x="7241515" y="236609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93B917-CF4D-4FFF-9F40-CA53ECA7F9D4}"/>
              </a:ext>
            </a:extLst>
          </p:cNvPr>
          <p:cNvSpPr txBox="1"/>
          <p:nvPr/>
        </p:nvSpPr>
        <p:spPr>
          <a:xfrm>
            <a:off x="9869101" y="38286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1AF285-CB64-435E-A683-97B2F347A6EC}"/>
              </a:ext>
            </a:extLst>
          </p:cNvPr>
          <p:cNvSpPr txBox="1"/>
          <p:nvPr/>
        </p:nvSpPr>
        <p:spPr>
          <a:xfrm>
            <a:off x="9042844" y="429339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14713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Сканирование Грэхема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Текущая точка 4.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«014» образуют левый поворот.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</m:t>
                        </m:r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4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blipFill>
                <a:blip r:embed="rId2"/>
                <a:stretch>
                  <a:fillRect l="-2583" t="-2710" r="-3813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8FF039A7-A42A-4880-AD1C-6B87DDDB90AD}"/>
              </a:ext>
            </a:extLst>
          </p:cNvPr>
          <p:cNvSpPr/>
          <p:nvPr/>
        </p:nvSpPr>
        <p:spPr>
          <a:xfrm>
            <a:off x="8879911" y="431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4FA07CF-C55F-4D53-B9A7-536E69F2AADE}"/>
              </a:ext>
            </a:extLst>
          </p:cNvPr>
          <p:cNvSpPr/>
          <p:nvPr/>
        </p:nvSpPr>
        <p:spPr>
          <a:xfrm>
            <a:off x="9696400" y="420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09FF4EE-67F1-41BD-A27E-E7B3A99356E8}"/>
              </a:ext>
            </a:extLst>
          </p:cNvPr>
          <p:cNvSpPr/>
          <p:nvPr/>
        </p:nvSpPr>
        <p:spPr>
          <a:xfrm>
            <a:off x="8321924" y="50851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FE911A5-3242-470C-9060-A583328F12AB}"/>
              </a:ext>
            </a:extLst>
          </p:cNvPr>
          <p:cNvSpPr/>
          <p:nvPr/>
        </p:nvSpPr>
        <p:spPr>
          <a:xfrm>
            <a:off x="10321922" y="449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89C5321-003D-43AE-899D-3B8F8A82DCD5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A48A4F-A8A3-4969-8E8C-A3CD3E3D366D}"/>
              </a:ext>
            </a:extLst>
          </p:cNvPr>
          <p:cNvSpPr txBox="1"/>
          <p:nvPr/>
        </p:nvSpPr>
        <p:spPr>
          <a:xfrm>
            <a:off x="8411924" y="523612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326D5-2EEC-4E48-A26F-8553DF422C58}"/>
              </a:ext>
            </a:extLst>
          </p:cNvPr>
          <p:cNvSpPr txBox="1"/>
          <p:nvPr/>
        </p:nvSpPr>
        <p:spPr>
          <a:xfrm>
            <a:off x="10501922" y="4534527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601590-507B-4D77-A43A-1B362B81FA2F}"/>
              </a:ext>
            </a:extLst>
          </p:cNvPr>
          <p:cNvSpPr txBox="1"/>
          <p:nvPr/>
        </p:nvSpPr>
        <p:spPr>
          <a:xfrm>
            <a:off x="8969911" y="263105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4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5D25BDC-DF30-4156-8B1C-ED34A55A0D9E}"/>
              </a:ext>
            </a:extLst>
          </p:cNvPr>
          <p:cNvCxnSpPr>
            <a:cxnSpLocks/>
            <a:stCxn id="25" idx="5"/>
            <a:endCxn id="22" idx="1"/>
          </p:cNvCxnSpPr>
          <p:nvPr/>
        </p:nvCxnSpPr>
        <p:spPr>
          <a:xfrm>
            <a:off x="8933986" y="3131488"/>
            <a:ext cx="1414296" cy="1388401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7EB633A9-28E1-4141-ABC8-52B15A0D3519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 flipV="1">
            <a:off x="8501924" y="4583529"/>
            <a:ext cx="1819998" cy="591655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E5663DEB-00CF-4426-9E46-3AA5C171A943}"/>
              </a:ext>
            </a:extLst>
          </p:cNvPr>
          <p:cNvSpPr/>
          <p:nvPr/>
        </p:nvSpPr>
        <p:spPr>
          <a:xfrm>
            <a:off x="7073391" y="28595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766C3-2A94-492D-8AEE-DEE9AA559F7B}"/>
              </a:ext>
            </a:extLst>
          </p:cNvPr>
          <p:cNvSpPr txBox="1"/>
          <p:nvPr/>
        </p:nvSpPr>
        <p:spPr>
          <a:xfrm>
            <a:off x="7241515" y="236609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93B917-CF4D-4FFF-9F40-CA53ECA7F9D4}"/>
              </a:ext>
            </a:extLst>
          </p:cNvPr>
          <p:cNvSpPr txBox="1"/>
          <p:nvPr/>
        </p:nvSpPr>
        <p:spPr>
          <a:xfrm>
            <a:off x="9869101" y="38286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1AF285-CB64-435E-A683-97B2F347A6EC}"/>
              </a:ext>
            </a:extLst>
          </p:cNvPr>
          <p:cNvSpPr txBox="1"/>
          <p:nvPr/>
        </p:nvSpPr>
        <p:spPr>
          <a:xfrm>
            <a:off x="9042844" y="429339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04266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Сканирование Грэхема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Текущая точка 5.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</m:t>
                        </m:r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4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«14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» образуют левый поворот.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</m:t>
                        </m:r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4, 5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blipFill>
                <a:blip r:embed="rId2"/>
                <a:stretch>
                  <a:fillRect l="-2583" t="-2710" r="-3813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8FF039A7-A42A-4880-AD1C-6B87DDDB90AD}"/>
              </a:ext>
            </a:extLst>
          </p:cNvPr>
          <p:cNvSpPr/>
          <p:nvPr/>
        </p:nvSpPr>
        <p:spPr>
          <a:xfrm>
            <a:off x="8879911" y="431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4FA07CF-C55F-4D53-B9A7-536E69F2AADE}"/>
              </a:ext>
            </a:extLst>
          </p:cNvPr>
          <p:cNvSpPr/>
          <p:nvPr/>
        </p:nvSpPr>
        <p:spPr>
          <a:xfrm>
            <a:off x="9696400" y="420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09FF4EE-67F1-41BD-A27E-E7B3A99356E8}"/>
              </a:ext>
            </a:extLst>
          </p:cNvPr>
          <p:cNvSpPr/>
          <p:nvPr/>
        </p:nvSpPr>
        <p:spPr>
          <a:xfrm>
            <a:off x="8321924" y="50851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FE911A5-3242-470C-9060-A583328F12AB}"/>
              </a:ext>
            </a:extLst>
          </p:cNvPr>
          <p:cNvSpPr/>
          <p:nvPr/>
        </p:nvSpPr>
        <p:spPr>
          <a:xfrm>
            <a:off x="10321922" y="449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89C5321-003D-43AE-899D-3B8F8A82DCD5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A48A4F-A8A3-4969-8E8C-A3CD3E3D366D}"/>
              </a:ext>
            </a:extLst>
          </p:cNvPr>
          <p:cNvSpPr txBox="1"/>
          <p:nvPr/>
        </p:nvSpPr>
        <p:spPr>
          <a:xfrm>
            <a:off x="8411924" y="523612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326D5-2EEC-4E48-A26F-8553DF422C58}"/>
              </a:ext>
            </a:extLst>
          </p:cNvPr>
          <p:cNvSpPr txBox="1"/>
          <p:nvPr/>
        </p:nvSpPr>
        <p:spPr>
          <a:xfrm>
            <a:off x="10501922" y="4534527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601590-507B-4D77-A43A-1B362B81FA2F}"/>
              </a:ext>
            </a:extLst>
          </p:cNvPr>
          <p:cNvSpPr txBox="1"/>
          <p:nvPr/>
        </p:nvSpPr>
        <p:spPr>
          <a:xfrm>
            <a:off x="8969911" y="263105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4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95D25BDC-DF30-4156-8B1C-ED34A55A0D9E}"/>
              </a:ext>
            </a:extLst>
          </p:cNvPr>
          <p:cNvCxnSpPr>
            <a:cxnSpLocks/>
            <a:stCxn id="25" idx="5"/>
            <a:endCxn id="22" idx="1"/>
          </p:cNvCxnSpPr>
          <p:nvPr/>
        </p:nvCxnSpPr>
        <p:spPr>
          <a:xfrm>
            <a:off x="8933986" y="3131488"/>
            <a:ext cx="1414296" cy="1388401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7EB633A9-28E1-4141-ABC8-52B15A0D3519}"/>
              </a:ext>
            </a:extLst>
          </p:cNvPr>
          <p:cNvCxnSpPr>
            <a:cxnSpLocks/>
            <a:stCxn id="42" idx="6"/>
            <a:endCxn id="25" idx="2"/>
          </p:cNvCxnSpPr>
          <p:nvPr/>
        </p:nvCxnSpPr>
        <p:spPr>
          <a:xfrm>
            <a:off x="7253391" y="2949564"/>
            <a:ext cx="1526955" cy="118284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E5663DEB-00CF-4426-9E46-3AA5C171A943}"/>
              </a:ext>
            </a:extLst>
          </p:cNvPr>
          <p:cNvSpPr/>
          <p:nvPr/>
        </p:nvSpPr>
        <p:spPr>
          <a:xfrm>
            <a:off x="7073391" y="28595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2766C3-2A94-492D-8AEE-DEE9AA559F7B}"/>
              </a:ext>
            </a:extLst>
          </p:cNvPr>
          <p:cNvSpPr txBox="1"/>
          <p:nvPr/>
        </p:nvSpPr>
        <p:spPr>
          <a:xfrm>
            <a:off x="7241515" y="236609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93B917-CF4D-4FFF-9F40-CA53ECA7F9D4}"/>
              </a:ext>
            </a:extLst>
          </p:cNvPr>
          <p:cNvSpPr txBox="1"/>
          <p:nvPr/>
        </p:nvSpPr>
        <p:spPr>
          <a:xfrm>
            <a:off x="9869101" y="38286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1AF285-CB64-435E-A683-97B2F347A6EC}"/>
              </a:ext>
            </a:extLst>
          </p:cNvPr>
          <p:cNvSpPr txBox="1"/>
          <p:nvPr/>
        </p:nvSpPr>
        <p:spPr>
          <a:xfrm>
            <a:off x="9042844" y="429339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876744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Сканирование Грэхема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</m:t>
                        </m:r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4, 5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Выпуклая оболочка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800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CH</m:t>
                    </m:r>
                    <m:r>
                      <a:rPr lang="ru-RU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)=</m:t>
                    </m:r>
                    <m:d>
                      <m:dPr>
                        <m:begChr m:val="{"/>
                        <m:endChr m:val="}"/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0, 1</m:t>
                        </m:r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4, 5</m:t>
                        </m:r>
                      </m:e>
                    </m:d>
                  </m:oMath>
                </a14:m>
                <a:r>
                  <a:rPr lang="en-US" sz="2800" b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1384995"/>
              </a:xfrm>
              <a:prstGeom prst="rect">
                <a:avLst/>
              </a:prstGeom>
              <a:blipFill>
                <a:blip r:embed="rId2"/>
                <a:stretch>
                  <a:fillRect l="-2583"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3731357D-28B6-4276-8A52-3589932349DB}"/>
              </a:ext>
            </a:extLst>
          </p:cNvPr>
          <p:cNvSpPr/>
          <p:nvPr/>
        </p:nvSpPr>
        <p:spPr>
          <a:xfrm>
            <a:off x="8879911" y="431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D58B8EF-AE2E-4C03-9DAD-A94C99E486D2}"/>
              </a:ext>
            </a:extLst>
          </p:cNvPr>
          <p:cNvSpPr/>
          <p:nvPr/>
        </p:nvSpPr>
        <p:spPr>
          <a:xfrm>
            <a:off x="9696400" y="4206965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B5DDFC9-DBC1-47F5-B5D3-DD381235753B}"/>
              </a:ext>
            </a:extLst>
          </p:cNvPr>
          <p:cNvSpPr/>
          <p:nvPr/>
        </p:nvSpPr>
        <p:spPr>
          <a:xfrm>
            <a:off x="8321924" y="508518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EB9D8A1-2842-47C2-8489-3F04ADAEDEF6}"/>
              </a:ext>
            </a:extLst>
          </p:cNvPr>
          <p:cNvSpPr/>
          <p:nvPr/>
        </p:nvSpPr>
        <p:spPr>
          <a:xfrm>
            <a:off x="10321922" y="449352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55687DF2-B594-4DB9-BEF9-8829AA61A8FE}"/>
              </a:ext>
            </a:extLst>
          </p:cNvPr>
          <p:cNvSpPr/>
          <p:nvPr/>
        </p:nvSpPr>
        <p:spPr>
          <a:xfrm>
            <a:off x="8780346" y="29778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B2BF1-D8B5-4DE7-8718-1F65781C7F4C}"/>
              </a:ext>
            </a:extLst>
          </p:cNvPr>
          <p:cNvSpPr txBox="1"/>
          <p:nvPr/>
        </p:nvSpPr>
        <p:spPr>
          <a:xfrm>
            <a:off x="8411924" y="523612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8A1486-80F4-49FE-A2FC-5909FB49CB9F}"/>
              </a:ext>
            </a:extLst>
          </p:cNvPr>
          <p:cNvSpPr txBox="1"/>
          <p:nvPr/>
        </p:nvSpPr>
        <p:spPr>
          <a:xfrm>
            <a:off x="10501922" y="4534527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97F62-BA32-4C92-9943-3793FC006936}"/>
              </a:ext>
            </a:extLst>
          </p:cNvPr>
          <p:cNvSpPr txBox="1"/>
          <p:nvPr/>
        </p:nvSpPr>
        <p:spPr>
          <a:xfrm>
            <a:off x="8969911" y="2631054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4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998058BA-C42F-4C1F-AAA6-D77864D9AAFB}"/>
              </a:ext>
            </a:extLst>
          </p:cNvPr>
          <p:cNvCxnSpPr>
            <a:cxnSpLocks/>
            <a:stCxn id="12" idx="5"/>
            <a:endCxn id="11" idx="1"/>
          </p:cNvCxnSpPr>
          <p:nvPr/>
        </p:nvCxnSpPr>
        <p:spPr>
          <a:xfrm>
            <a:off x="8933986" y="3131488"/>
            <a:ext cx="1414296" cy="1388401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D286E2B6-E7E2-4CD7-AF0C-D908D4DC0955}"/>
              </a:ext>
            </a:extLst>
          </p:cNvPr>
          <p:cNvCxnSpPr>
            <a:cxnSpLocks/>
            <a:stCxn id="9" idx="6"/>
            <a:endCxn id="11" idx="3"/>
          </p:cNvCxnSpPr>
          <p:nvPr/>
        </p:nvCxnSpPr>
        <p:spPr>
          <a:xfrm flipV="1">
            <a:off x="8501924" y="4647169"/>
            <a:ext cx="1846358" cy="528015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1246F902-548C-46EF-B96A-5CEEE1683915}"/>
              </a:ext>
            </a:extLst>
          </p:cNvPr>
          <p:cNvSpPr/>
          <p:nvPr/>
        </p:nvSpPr>
        <p:spPr>
          <a:xfrm>
            <a:off x="7073391" y="28595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7D747-66C7-479E-93A5-C9691F47C354}"/>
              </a:ext>
            </a:extLst>
          </p:cNvPr>
          <p:cNvSpPr txBox="1"/>
          <p:nvPr/>
        </p:nvSpPr>
        <p:spPr>
          <a:xfrm>
            <a:off x="7241515" y="2366098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E0206-8F72-4D7B-AE78-A23104712C65}"/>
              </a:ext>
            </a:extLst>
          </p:cNvPr>
          <p:cNvSpPr txBox="1"/>
          <p:nvPr/>
        </p:nvSpPr>
        <p:spPr>
          <a:xfrm>
            <a:off x="9869101" y="3828640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40C3FC-16E8-4FFC-8301-A3CE604C83EA}"/>
              </a:ext>
            </a:extLst>
          </p:cNvPr>
          <p:cNvSpPr txBox="1"/>
          <p:nvPr/>
        </p:nvSpPr>
        <p:spPr>
          <a:xfrm>
            <a:off x="9042844" y="4293391"/>
            <a:ext cx="432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A70812FB-862A-446A-9050-F4204BA9544C}"/>
              </a:ext>
            </a:extLst>
          </p:cNvPr>
          <p:cNvCxnSpPr>
            <a:cxnSpLocks/>
            <a:stCxn id="15" idx="6"/>
            <a:endCxn id="12" idx="2"/>
          </p:cNvCxnSpPr>
          <p:nvPr/>
        </p:nvCxnSpPr>
        <p:spPr>
          <a:xfrm>
            <a:off x="7253391" y="2949564"/>
            <a:ext cx="1526955" cy="118284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F7D11CC-D614-4DC0-A04E-F8E3F1E0160E}"/>
              </a:ext>
            </a:extLst>
          </p:cNvPr>
          <p:cNvCxnSpPr>
            <a:cxnSpLocks/>
            <a:stCxn id="15" idx="4"/>
            <a:endCxn id="9" idx="1"/>
          </p:cNvCxnSpPr>
          <p:nvPr/>
        </p:nvCxnSpPr>
        <p:spPr>
          <a:xfrm>
            <a:off x="7163391" y="3039564"/>
            <a:ext cx="1184893" cy="2071980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531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050368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Поиск пары</a:t>
            </a:r>
            <a:b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ближайших точек</a:t>
            </a:r>
          </a:p>
        </p:txBody>
      </p:sp>
    </p:spTree>
    <p:extLst>
      <p:ext uri="{BB962C8B-B14F-4D97-AF65-F5344CB8AC3E}">
        <p14:creationId xmlns:p14="http://schemas.microsoft.com/office/powerpoint/2010/main" val="2546653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пары ближайших точек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99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Нужно найти среди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2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точек множества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пару ближайших друг  другу точек.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Расстояние между точками понимается в обычном смысле: 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=(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 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=(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; 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находятся на расстоянии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Две точки могут совпадать (тогда расстояние между ними равно 0).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99466"/>
              </a:xfrm>
              <a:prstGeom prst="rect">
                <a:avLst/>
              </a:prstGeom>
              <a:blipFill>
                <a:blip r:embed="rId2"/>
                <a:stretch>
                  <a:fillRect l="-1290" t="-1905" r="-61" b="-4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802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Отыскание пары ближайших точек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Такая задача может возникнуть, например, в системах контроля за транспортом: полезно знать, какие два транспортных средства ближе всего друг другу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(риск столкновения).</a:t>
            </a:r>
          </a:p>
        </p:txBody>
      </p:sp>
    </p:spTree>
    <p:extLst>
      <p:ext uri="{BB962C8B-B14F-4D97-AF65-F5344CB8AC3E}">
        <p14:creationId xmlns:p14="http://schemas.microsoft.com/office/powerpoint/2010/main" val="188789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Отыскание пары ближайших точек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искать пару ближайших точек в лоб, надо перебрать все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Sup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sub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bSup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пары точек.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 помощью метода разделяй и властвуй строиться алгоритм, время работы которого описывается рекуррентным соотношением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)=2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d>
                      <m:dPr>
                        <m:begChr m:val="⌊"/>
                        <m:endChr m:val="⌋"/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</m:t>
                        </m:r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e>
                    </m:d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)+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т.е. равно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err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func>
                      <m:func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2800" i="0" dirty="0" err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n</m:t>
                        </m:r>
                      </m:fName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</m:e>
                    </m:func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2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7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Входные данные каждого рекурсивного вызова состоят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подмножества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⊆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𝑄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двух массивов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Каждый из массивов содержит точки подмножества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но порядок в них разный: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массиве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точки расположены в порядке возрастания абсцисс, а в массиве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– в порядке возрастания ординат.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2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706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Пусть мы получили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перебираем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все пары точек (максимум три) и сравниваем расстояние.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же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&gt;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мы поступаем следующим образом.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blipFill>
                <a:blip r:embed="rId2"/>
                <a:stretch>
                  <a:fillRect l="-1290" t="-3356" r="-1229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582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Directed segment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важен порядок концов,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 говорят</a:t>
                </a:r>
                <a:b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об 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ориентированном отрезке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ru-RU" sz="28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directed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segment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</a:t>
                </a:r>
                <a:b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или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векторе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</a:t>
                </a:r>
                <a:r>
                  <a:rPr lang="ru-RU" sz="28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vector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2246769"/>
              </a:xfrm>
              <a:prstGeom prst="rect">
                <a:avLst/>
              </a:prstGeom>
              <a:blipFill>
                <a:blip r:embed="rId2"/>
                <a:stretch>
                  <a:fillRect l="-2376" t="-2710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/>
          <p:nvPr/>
        </p:nvSpPr>
        <p:spPr>
          <a:xfrm>
            <a:off x="7536160" y="494116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B49ED3E-064B-4EFA-A260-4C574BCDD33B}"/>
              </a:ext>
            </a:extLst>
          </p:cNvPr>
          <p:cNvSpPr/>
          <p:nvPr/>
        </p:nvSpPr>
        <p:spPr>
          <a:xfrm>
            <a:off x="9264352" y="299695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7689800" y="3150592"/>
            <a:ext cx="1600912" cy="1816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17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2C5AF1F-1468-4B22-977B-1FE3C3E5B3CC}"/>
              </a:ext>
            </a:extLst>
          </p:cNvPr>
          <p:cNvSpPr/>
          <p:nvPr/>
        </p:nvSpPr>
        <p:spPr>
          <a:xfrm>
            <a:off x="7752184" y="22048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A8CB08-0D6C-44CB-96A4-6724071232DE}"/>
              </a:ext>
            </a:extLst>
          </p:cNvPr>
          <p:cNvSpPr/>
          <p:nvPr/>
        </p:nvSpPr>
        <p:spPr>
          <a:xfrm>
            <a:off x="7176120" y="43051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112BE6B-B749-4104-AB4F-94FB955B1D98}"/>
              </a:ext>
            </a:extLst>
          </p:cNvPr>
          <p:cNvSpPr/>
          <p:nvPr/>
        </p:nvSpPr>
        <p:spPr>
          <a:xfrm>
            <a:off x="2604993" y="271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AED332E-35B8-4066-B4C8-EA4AB3A3F1F2}"/>
              </a:ext>
            </a:extLst>
          </p:cNvPr>
          <p:cNvSpPr/>
          <p:nvPr/>
        </p:nvSpPr>
        <p:spPr>
          <a:xfrm>
            <a:off x="4763832" y="515719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FFE85AF-B3CA-456B-A08F-A126EEB0BE13}"/>
              </a:ext>
            </a:extLst>
          </p:cNvPr>
          <p:cNvSpPr/>
          <p:nvPr/>
        </p:nvSpPr>
        <p:spPr>
          <a:xfrm>
            <a:off x="9354392" y="324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EB061F89-FB72-4849-B4CB-C246973C11F1}"/>
              </a:ext>
            </a:extLst>
          </p:cNvPr>
          <p:cNvSpPr/>
          <p:nvPr/>
        </p:nvSpPr>
        <p:spPr>
          <a:xfrm>
            <a:off x="6284408" y="315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7B3C4F98-9DC8-4BA1-88AF-6ABB5E9A4305}"/>
              </a:ext>
            </a:extLst>
          </p:cNvPr>
          <p:cNvSpPr/>
          <p:nvPr/>
        </p:nvSpPr>
        <p:spPr>
          <a:xfrm>
            <a:off x="3143672" y="47695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7BC4D3A8-DD03-4472-BFDB-B391FF3969D6}"/>
              </a:ext>
            </a:extLst>
          </p:cNvPr>
          <p:cNvSpPr/>
          <p:nvPr/>
        </p:nvSpPr>
        <p:spPr>
          <a:xfrm>
            <a:off x="2207568" y="42541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A984E9C6-77D1-4922-86C1-556205F3D32D}"/>
              </a:ext>
            </a:extLst>
          </p:cNvPr>
          <p:cNvSpPr/>
          <p:nvPr/>
        </p:nvSpPr>
        <p:spPr>
          <a:xfrm>
            <a:off x="9768408" y="280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86B6B459-250C-4161-B730-E2A50A895B42}"/>
              </a:ext>
            </a:extLst>
          </p:cNvPr>
          <p:cNvSpPr/>
          <p:nvPr/>
        </p:nvSpPr>
        <p:spPr>
          <a:xfrm>
            <a:off x="5818015" y="2682907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194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Находим вертикальную прямую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которая делит множество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 два подмножества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половинного размера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80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ru-RU" sz="280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ru-RU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</m:e>
                      </m:d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ru-RU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ru-RU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𝑅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|</m:t>
                      </m:r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ru-RU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/2</m:t>
                          </m:r>
                        </m:e>
                      </m:d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;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точки, лежащие на прямой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как-то поделены между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Массив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делим на массивы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𝑋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содержащие точки подмножеств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(сохраняя порядок);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массив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делится на массивы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𝑌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𝑌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аналогичным образом.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blipFill>
                <a:blip r:embed="rId2"/>
                <a:stretch>
                  <a:fillRect l="-1290" t="-1534" b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727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2C5AF1F-1468-4B22-977B-1FE3C3E5B3CC}"/>
              </a:ext>
            </a:extLst>
          </p:cNvPr>
          <p:cNvSpPr/>
          <p:nvPr/>
        </p:nvSpPr>
        <p:spPr>
          <a:xfrm>
            <a:off x="7752184" y="22048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A8CB08-0D6C-44CB-96A4-6724071232DE}"/>
              </a:ext>
            </a:extLst>
          </p:cNvPr>
          <p:cNvSpPr/>
          <p:nvPr/>
        </p:nvSpPr>
        <p:spPr>
          <a:xfrm>
            <a:off x="7176120" y="43051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F52622B-B122-4F94-856C-C59C520A0099}"/>
              </a:ext>
            </a:extLst>
          </p:cNvPr>
          <p:cNvSpPr/>
          <p:nvPr/>
        </p:nvSpPr>
        <p:spPr>
          <a:xfrm>
            <a:off x="3143672" y="47695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EEE4001-ED3C-4B94-AA81-1C21D48717EC}"/>
              </a:ext>
            </a:extLst>
          </p:cNvPr>
          <p:cNvSpPr/>
          <p:nvPr/>
        </p:nvSpPr>
        <p:spPr>
          <a:xfrm>
            <a:off x="9768408" y="280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112BE6B-B749-4104-AB4F-94FB955B1D98}"/>
              </a:ext>
            </a:extLst>
          </p:cNvPr>
          <p:cNvSpPr/>
          <p:nvPr/>
        </p:nvSpPr>
        <p:spPr>
          <a:xfrm>
            <a:off x="2604993" y="271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7266399-443C-4962-A7EA-911513D2B3C3}"/>
              </a:ext>
            </a:extLst>
          </p:cNvPr>
          <p:cNvSpPr/>
          <p:nvPr/>
        </p:nvSpPr>
        <p:spPr>
          <a:xfrm>
            <a:off x="2207568" y="42541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AED332E-35B8-4066-B4C8-EA4AB3A3F1F2}"/>
              </a:ext>
            </a:extLst>
          </p:cNvPr>
          <p:cNvSpPr/>
          <p:nvPr/>
        </p:nvSpPr>
        <p:spPr>
          <a:xfrm>
            <a:off x="4763832" y="515719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FFE85AF-B3CA-456B-A08F-A126EEB0BE13}"/>
              </a:ext>
            </a:extLst>
          </p:cNvPr>
          <p:cNvSpPr/>
          <p:nvPr/>
        </p:nvSpPr>
        <p:spPr>
          <a:xfrm>
            <a:off x="9354392" y="324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DD0C3F-04F7-494C-A158-1E117AD7B557}"/>
              </a:ext>
            </a:extLst>
          </p:cNvPr>
          <p:cNvCxnSpPr>
            <a:cxnSpLocks/>
          </p:cNvCxnSpPr>
          <p:nvPr/>
        </p:nvCxnSpPr>
        <p:spPr>
          <a:xfrm>
            <a:off x="6114692" y="2060575"/>
            <a:ext cx="0" cy="3665689"/>
          </a:xfrm>
          <a:prstGeom prst="straightConnector1">
            <a:avLst/>
          </a:prstGeom>
          <a:ln w="19050">
            <a:solidFill>
              <a:srgbClr val="FF5555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Овал 34">
            <a:extLst>
              <a:ext uri="{FF2B5EF4-FFF2-40B4-BE49-F238E27FC236}">
                <a16:creationId xmlns:a16="http://schemas.microsoft.com/office/drawing/2014/main" id="{0A815802-8CCB-4475-99C2-966ABDC9B88F}"/>
              </a:ext>
            </a:extLst>
          </p:cNvPr>
          <p:cNvSpPr/>
          <p:nvPr/>
        </p:nvSpPr>
        <p:spPr>
          <a:xfrm>
            <a:off x="6284408" y="315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9CF50D6D-6415-43EA-82DC-CEF0FAD7512F}"/>
              </a:ext>
            </a:extLst>
          </p:cNvPr>
          <p:cNvSpPr/>
          <p:nvPr/>
        </p:nvSpPr>
        <p:spPr>
          <a:xfrm>
            <a:off x="5818015" y="2682907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94712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Властвуй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После деления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выполняем два рекурсивных вызова и находим пару ближайших точек в множествах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Обозначим расстояния между ближайшими точками через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Положим </a:t>
                </a:r>
                <a14:m>
                  <m:oMath xmlns:m="http://schemas.openxmlformats.org/officeDocument/2006/math">
                    <m:r>
                      <a:rPr lang="ru-RU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𝛿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2800" i="1" dirty="0" err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min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𝐿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800" b="0" i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2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352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2C5AF1F-1468-4B22-977B-1FE3C3E5B3CC}"/>
              </a:ext>
            </a:extLst>
          </p:cNvPr>
          <p:cNvSpPr/>
          <p:nvPr/>
        </p:nvSpPr>
        <p:spPr>
          <a:xfrm>
            <a:off x="7752184" y="22048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A8CB08-0D6C-44CB-96A4-6724071232DE}"/>
              </a:ext>
            </a:extLst>
          </p:cNvPr>
          <p:cNvSpPr/>
          <p:nvPr/>
        </p:nvSpPr>
        <p:spPr>
          <a:xfrm>
            <a:off x="7176120" y="43051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F52622B-B122-4F94-856C-C59C520A0099}"/>
              </a:ext>
            </a:extLst>
          </p:cNvPr>
          <p:cNvSpPr/>
          <p:nvPr/>
        </p:nvSpPr>
        <p:spPr>
          <a:xfrm>
            <a:off x="3143672" y="47695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EEE4001-ED3C-4B94-AA81-1C21D48717EC}"/>
              </a:ext>
            </a:extLst>
          </p:cNvPr>
          <p:cNvSpPr/>
          <p:nvPr/>
        </p:nvSpPr>
        <p:spPr>
          <a:xfrm>
            <a:off x="9768408" y="280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112BE6B-B749-4104-AB4F-94FB955B1D98}"/>
              </a:ext>
            </a:extLst>
          </p:cNvPr>
          <p:cNvSpPr/>
          <p:nvPr/>
        </p:nvSpPr>
        <p:spPr>
          <a:xfrm>
            <a:off x="2604993" y="271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7266399-443C-4962-A7EA-911513D2B3C3}"/>
              </a:ext>
            </a:extLst>
          </p:cNvPr>
          <p:cNvSpPr/>
          <p:nvPr/>
        </p:nvSpPr>
        <p:spPr>
          <a:xfrm>
            <a:off x="2207568" y="42541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AED332E-35B8-4066-B4C8-EA4AB3A3F1F2}"/>
              </a:ext>
            </a:extLst>
          </p:cNvPr>
          <p:cNvSpPr/>
          <p:nvPr/>
        </p:nvSpPr>
        <p:spPr>
          <a:xfrm>
            <a:off x="4763832" y="515719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FFE85AF-B3CA-456B-A08F-A126EEB0BE13}"/>
              </a:ext>
            </a:extLst>
          </p:cNvPr>
          <p:cNvSpPr/>
          <p:nvPr/>
        </p:nvSpPr>
        <p:spPr>
          <a:xfrm>
            <a:off x="9354392" y="324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DD0C3F-04F7-494C-A158-1E117AD7B557}"/>
              </a:ext>
            </a:extLst>
          </p:cNvPr>
          <p:cNvCxnSpPr>
            <a:cxnSpLocks/>
          </p:cNvCxnSpPr>
          <p:nvPr/>
        </p:nvCxnSpPr>
        <p:spPr>
          <a:xfrm>
            <a:off x="6114692" y="2060575"/>
            <a:ext cx="0" cy="3665689"/>
          </a:xfrm>
          <a:prstGeom prst="straightConnector1">
            <a:avLst/>
          </a:prstGeom>
          <a:ln w="19050">
            <a:solidFill>
              <a:srgbClr val="FF5555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7ABF9D1-D0DF-4148-8736-C56E9DEE64B1}"/>
              </a:ext>
            </a:extLst>
          </p:cNvPr>
          <p:cNvCxnSpPr>
            <a:cxnSpLocks/>
            <a:stCxn id="22" idx="7"/>
            <a:endCxn id="8" idx="3"/>
          </p:cNvCxnSpPr>
          <p:nvPr/>
        </p:nvCxnSpPr>
        <p:spPr>
          <a:xfrm flipV="1">
            <a:off x="9508032" y="2957274"/>
            <a:ext cx="286736" cy="318086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8C6FB9A-D501-4B82-9A02-EB2F3165B39A}"/>
              </a:ext>
            </a:extLst>
          </p:cNvPr>
          <p:cNvCxnSpPr>
            <a:cxnSpLocks/>
            <a:stCxn id="19" idx="6"/>
            <a:endCxn id="7" idx="1"/>
          </p:cNvCxnSpPr>
          <p:nvPr/>
        </p:nvCxnSpPr>
        <p:spPr>
          <a:xfrm>
            <a:off x="2387568" y="4344148"/>
            <a:ext cx="782464" cy="451806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993485-84B4-4830-B5A8-C63045ED0581}"/>
                  </a:ext>
                </a:extLst>
              </p:cNvPr>
              <p:cNvSpPr txBox="1"/>
              <p:nvPr/>
            </p:nvSpPr>
            <p:spPr>
              <a:xfrm>
                <a:off x="2694993" y="4033651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993485-84B4-4830-B5A8-C63045ED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993" y="4033651"/>
                <a:ext cx="6717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4C84D3-496D-4E79-9BD4-6D361AE82BA3}"/>
                  </a:ext>
                </a:extLst>
              </p:cNvPr>
              <p:cNvSpPr txBox="1"/>
              <p:nvPr/>
            </p:nvSpPr>
            <p:spPr>
              <a:xfrm>
                <a:off x="9688032" y="307739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4C84D3-496D-4E79-9BD4-6D361AE82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032" y="3077390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Овал 17">
            <a:extLst>
              <a:ext uri="{FF2B5EF4-FFF2-40B4-BE49-F238E27FC236}">
                <a16:creationId xmlns:a16="http://schemas.microsoft.com/office/drawing/2014/main" id="{97278720-602F-46B5-B138-2C3423418BC3}"/>
              </a:ext>
            </a:extLst>
          </p:cNvPr>
          <p:cNvSpPr/>
          <p:nvPr/>
        </p:nvSpPr>
        <p:spPr>
          <a:xfrm>
            <a:off x="6284408" y="315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5C85D78C-72C0-410F-8C3B-DC46698F8DBE}"/>
              </a:ext>
            </a:extLst>
          </p:cNvPr>
          <p:cNvSpPr/>
          <p:nvPr/>
        </p:nvSpPr>
        <p:spPr>
          <a:xfrm>
            <a:off x="5818015" y="2682907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5593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Соединяй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всего множества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парой ближайших точек является либо одна из найденных пар точек (расстояние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𝛿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),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либо некоторая приграничная пара точек, в которой одна точка принадлежит множеству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а другая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(если среди таких пар есть пара с расстоянием меньше</a:t>
                </a:r>
                <a:r>
                  <a:rPr lang="ru-RU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𝛿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).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такой пары отстоят от прямой</a:t>
                </a:r>
                <a:r>
                  <a:rPr lang="ru-RU" sz="2800" dirty="0"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 расстояние не более, чем </a:t>
                </a:r>
                <a14:m>
                  <m:oMath xmlns:m="http://schemas.openxmlformats.org/officeDocument/2006/math">
                    <m:r>
                      <a:rPr lang="ru-RU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𝛿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Найдём такую приграничную пару, если она существует.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blipFill>
                <a:blip r:embed="rId2"/>
                <a:stretch>
                  <a:fillRect l="-1290" t="-1721" r="-49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4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2C5AF1F-1468-4B22-977B-1FE3C3E5B3CC}"/>
              </a:ext>
            </a:extLst>
          </p:cNvPr>
          <p:cNvSpPr/>
          <p:nvPr/>
        </p:nvSpPr>
        <p:spPr>
          <a:xfrm>
            <a:off x="7752184" y="22048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A8CB08-0D6C-44CB-96A4-6724071232DE}"/>
              </a:ext>
            </a:extLst>
          </p:cNvPr>
          <p:cNvSpPr/>
          <p:nvPr/>
        </p:nvSpPr>
        <p:spPr>
          <a:xfrm>
            <a:off x="7176120" y="43051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F52622B-B122-4F94-856C-C59C520A0099}"/>
              </a:ext>
            </a:extLst>
          </p:cNvPr>
          <p:cNvSpPr/>
          <p:nvPr/>
        </p:nvSpPr>
        <p:spPr>
          <a:xfrm>
            <a:off x="3143672" y="47695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EEE4001-ED3C-4B94-AA81-1C21D48717EC}"/>
              </a:ext>
            </a:extLst>
          </p:cNvPr>
          <p:cNvSpPr/>
          <p:nvPr/>
        </p:nvSpPr>
        <p:spPr>
          <a:xfrm>
            <a:off x="9768408" y="280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5D02F00-5341-4802-A18D-212C68A54B46}"/>
              </a:ext>
            </a:extLst>
          </p:cNvPr>
          <p:cNvSpPr/>
          <p:nvPr/>
        </p:nvSpPr>
        <p:spPr>
          <a:xfrm>
            <a:off x="5818015" y="2682907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112BE6B-B749-4104-AB4F-94FB955B1D98}"/>
              </a:ext>
            </a:extLst>
          </p:cNvPr>
          <p:cNvSpPr/>
          <p:nvPr/>
        </p:nvSpPr>
        <p:spPr>
          <a:xfrm>
            <a:off x="2604993" y="271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7266399-443C-4962-A7EA-911513D2B3C3}"/>
              </a:ext>
            </a:extLst>
          </p:cNvPr>
          <p:cNvSpPr/>
          <p:nvPr/>
        </p:nvSpPr>
        <p:spPr>
          <a:xfrm>
            <a:off x="2207568" y="42541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AED332E-35B8-4066-B4C8-EA4AB3A3F1F2}"/>
              </a:ext>
            </a:extLst>
          </p:cNvPr>
          <p:cNvSpPr/>
          <p:nvPr/>
        </p:nvSpPr>
        <p:spPr>
          <a:xfrm>
            <a:off x="4763832" y="515719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01F8FF1-69D1-45AD-A2EF-F2D80C228B13}"/>
              </a:ext>
            </a:extLst>
          </p:cNvPr>
          <p:cNvSpPr/>
          <p:nvPr/>
        </p:nvSpPr>
        <p:spPr>
          <a:xfrm>
            <a:off x="6284408" y="315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FFE85AF-B3CA-456B-A08F-A126EEB0BE13}"/>
              </a:ext>
            </a:extLst>
          </p:cNvPr>
          <p:cNvSpPr/>
          <p:nvPr/>
        </p:nvSpPr>
        <p:spPr>
          <a:xfrm>
            <a:off x="9354392" y="324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DD0C3F-04F7-494C-A158-1E117AD7B557}"/>
              </a:ext>
            </a:extLst>
          </p:cNvPr>
          <p:cNvCxnSpPr>
            <a:cxnSpLocks/>
          </p:cNvCxnSpPr>
          <p:nvPr/>
        </p:nvCxnSpPr>
        <p:spPr>
          <a:xfrm>
            <a:off x="6114692" y="2060575"/>
            <a:ext cx="0" cy="3665689"/>
          </a:xfrm>
          <a:prstGeom prst="straightConnector1">
            <a:avLst/>
          </a:prstGeom>
          <a:ln w="19050">
            <a:solidFill>
              <a:srgbClr val="FF5555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7ABF9D1-D0DF-4148-8736-C56E9DEE64B1}"/>
              </a:ext>
            </a:extLst>
          </p:cNvPr>
          <p:cNvCxnSpPr>
            <a:cxnSpLocks/>
            <a:stCxn id="22" idx="7"/>
            <a:endCxn id="8" idx="3"/>
          </p:cNvCxnSpPr>
          <p:nvPr/>
        </p:nvCxnSpPr>
        <p:spPr>
          <a:xfrm flipV="1">
            <a:off x="9508032" y="2957274"/>
            <a:ext cx="286736" cy="318086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8C6FB9A-D501-4B82-9A02-EB2F3165B39A}"/>
              </a:ext>
            </a:extLst>
          </p:cNvPr>
          <p:cNvCxnSpPr>
            <a:cxnSpLocks/>
            <a:stCxn id="19" idx="6"/>
            <a:endCxn id="7" idx="1"/>
          </p:cNvCxnSpPr>
          <p:nvPr/>
        </p:nvCxnSpPr>
        <p:spPr>
          <a:xfrm>
            <a:off x="2387568" y="4344148"/>
            <a:ext cx="782464" cy="451806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993485-84B4-4830-B5A8-C63045ED0581}"/>
                  </a:ext>
                </a:extLst>
              </p:cNvPr>
              <p:cNvSpPr txBox="1"/>
              <p:nvPr/>
            </p:nvSpPr>
            <p:spPr>
              <a:xfrm>
                <a:off x="2694993" y="4033651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993485-84B4-4830-B5A8-C63045ED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993" y="4033651"/>
                <a:ext cx="6717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4C84D3-496D-4E79-9BD4-6D361AE82BA3}"/>
                  </a:ext>
                </a:extLst>
              </p:cNvPr>
              <p:cNvSpPr txBox="1"/>
              <p:nvPr/>
            </p:nvSpPr>
            <p:spPr>
              <a:xfrm>
                <a:off x="9688032" y="307739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4C84D3-496D-4E79-9BD4-6D361AE82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032" y="3077390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63F0013-F956-49AD-893B-2CB999D4492D}"/>
              </a:ext>
            </a:extLst>
          </p:cNvPr>
          <p:cNvCxnSpPr>
            <a:cxnSpLocks/>
          </p:cNvCxnSpPr>
          <p:nvPr/>
        </p:nvCxnSpPr>
        <p:spPr>
          <a:xfrm>
            <a:off x="5694774" y="2060575"/>
            <a:ext cx="0" cy="3673475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F2969B3-E01D-45A8-B747-ACA90CB11534}"/>
              </a:ext>
            </a:extLst>
          </p:cNvPr>
          <p:cNvCxnSpPr>
            <a:cxnSpLocks/>
          </p:cNvCxnSpPr>
          <p:nvPr/>
        </p:nvCxnSpPr>
        <p:spPr>
          <a:xfrm>
            <a:off x="6528048" y="2060575"/>
            <a:ext cx="0" cy="3673475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333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2C5AF1F-1468-4B22-977B-1FE3C3E5B3CC}"/>
              </a:ext>
            </a:extLst>
          </p:cNvPr>
          <p:cNvSpPr/>
          <p:nvPr/>
        </p:nvSpPr>
        <p:spPr>
          <a:xfrm>
            <a:off x="7752184" y="220486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A8CB08-0D6C-44CB-96A4-6724071232DE}"/>
              </a:ext>
            </a:extLst>
          </p:cNvPr>
          <p:cNvSpPr/>
          <p:nvPr/>
        </p:nvSpPr>
        <p:spPr>
          <a:xfrm>
            <a:off x="7176120" y="43051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F52622B-B122-4F94-856C-C59C520A0099}"/>
              </a:ext>
            </a:extLst>
          </p:cNvPr>
          <p:cNvSpPr/>
          <p:nvPr/>
        </p:nvSpPr>
        <p:spPr>
          <a:xfrm>
            <a:off x="3143672" y="476959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EEE4001-ED3C-4B94-AA81-1C21D48717EC}"/>
              </a:ext>
            </a:extLst>
          </p:cNvPr>
          <p:cNvSpPr/>
          <p:nvPr/>
        </p:nvSpPr>
        <p:spPr>
          <a:xfrm>
            <a:off x="9768408" y="280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5D02F00-5341-4802-A18D-212C68A54B46}"/>
              </a:ext>
            </a:extLst>
          </p:cNvPr>
          <p:cNvSpPr/>
          <p:nvPr/>
        </p:nvSpPr>
        <p:spPr>
          <a:xfrm>
            <a:off x="5818015" y="2682907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112BE6B-B749-4104-AB4F-94FB955B1D98}"/>
              </a:ext>
            </a:extLst>
          </p:cNvPr>
          <p:cNvSpPr/>
          <p:nvPr/>
        </p:nvSpPr>
        <p:spPr>
          <a:xfrm>
            <a:off x="2604993" y="271363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7266399-443C-4962-A7EA-911513D2B3C3}"/>
              </a:ext>
            </a:extLst>
          </p:cNvPr>
          <p:cNvSpPr/>
          <p:nvPr/>
        </p:nvSpPr>
        <p:spPr>
          <a:xfrm>
            <a:off x="2207568" y="4254148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AED332E-35B8-4066-B4C8-EA4AB3A3F1F2}"/>
              </a:ext>
            </a:extLst>
          </p:cNvPr>
          <p:cNvSpPr/>
          <p:nvPr/>
        </p:nvSpPr>
        <p:spPr>
          <a:xfrm>
            <a:off x="4763832" y="515719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01F8FF1-69D1-45AD-A2EF-F2D80C228B13}"/>
              </a:ext>
            </a:extLst>
          </p:cNvPr>
          <p:cNvSpPr/>
          <p:nvPr/>
        </p:nvSpPr>
        <p:spPr>
          <a:xfrm>
            <a:off x="6284408" y="315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FFE85AF-B3CA-456B-A08F-A126EEB0BE13}"/>
              </a:ext>
            </a:extLst>
          </p:cNvPr>
          <p:cNvSpPr/>
          <p:nvPr/>
        </p:nvSpPr>
        <p:spPr>
          <a:xfrm>
            <a:off x="9354392" y="3249000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DD0C3F-04F7-494C-A158-1E117AD7B557}"/>
              </a:ext>
            </a:extLst>
          </p:cNvPr>
          <p:cNvCxnSpPr>
            <a:cxnSpLocks/>
          </p:cNvCxnSpPr>
          <p:nvPr/>
        </p:nvCxnSpPr>
        <p:spPr>
          <a:xfrm>
            <a:off x="6114692" y="2060575"/>
            <a:ext cx="0" cy="3665689"/>
          </a:xfrm>
          <a:prstGeom prst="straightConnector1">
            <a:avLst/>
          </a:prstGeom>
          <a:ln w="19050">
            <a:solidFill>
              <a:srgbClr val="FF5555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7ABF9D1-D0DF-4148-8736-C56E9DEE64B1}"/>
              </a:ext>
            </a:extLst>
          </p:cNvPr>
          <p:cNvCxnSpPr>
            <a:cxnSpLocks/>
            <a:stCxn id="22" idx="7"/>
            <a:endCxn id="8" idx="3"/>
          </p:cNvCxnSpPr>
          <p:nvPr/>
        </p:nvCxnSpPr>
        <p:spPr>
          <a:xfrm flipV="1">
            <a:off x="9508032" y="2957274"/>
            <a:ext cx="286736" cy="318086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8C6FB9A-D501-4B82-9A02-EB2F3165B39A}"/>
              </a:ext>
            </a:extLst>
          </p:cNvPr>
          <p:cNvCxnSpPr>
            <a:cxnSpLocks/>
            <a:stCxn id="19" idx="6"/>
            <a:endCxn id="7" idx="1"/>
          </p:cNvCxnSpPr>
          <p:nvPr/>
        </p:nvCxnSpPr>
        <p:spPr>
          <a:xfrm>
            <a:off x="2387568" y="4344148"/>
            <a:ext cx="782464" cy="451806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993485-84B4-4830-B5A8-C63045ED0581}"/>
                  </a:ext>
                </a:extLst>
              </p:cNvPr>
              <p:cNvSpPr txBox="1"/>
              <p:nvPr/>
            </p:nvSpPr>
            <p:spPr>
              <a:xfrm>
                <a:off x="2694993" y="4033651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993485-84B4-4830-B5A8-C63045ED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993" y="4033651"/>
                <a:ext cx="6717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4C84D3-496D-4E79-9BD4-6D361AE82BA3}"/>
                  </a:ext>
                </a:extLst>
              </p:cNvPr>
              <p:cNvSpPr txBox="1"/>
              <p:nvPr/>
            </p:nvSpPr>
            <p:spPr>
              <a:xfrm>
                <a:off x="9688032" y="3077390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4C84D3-496D-4E79-9BD4-6D361AE82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032" y="3077390"/>
                <a:ext cx="67173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63F0013-F956-49AD-893B-2CB999D4492D}"/>
              </a:ext>
            </a:extLst>
          </p:cNvPr>
          <p:cNvCxnSpPr>
            <a:cxnSpLocks/>
          </p:cNvCxnSpPr>
          <p:nvPr/>
        </p:nvCxnSpPr>
        <p:spPr>
          <a:xfrm>
            <a:off x="5694774" y="2060575"/>
            <a:ext cx="0" cy="3673475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F2969B3-E01D-45A8-B747-ACA90CB11534}"/>
              </a:ext>
            </a:extLst>
          </p:cNvPr>
          <p:cNvCxnSpPr>
            <a:cxnSpLocks/>
          </p:cNvCxnSpPr>
          <p:nvPr/>
        </p:nvCxnSpPr>
        <p:spPr>
          <a:xfrm>
            <a:off x="6528048" y="2060575"/>
            <a:ext cx="0" cy="3673475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6F3862D9-471A-47B4-A9EA-F441B9B2FB6A}"/>
              </a:ext>
            </a:extLst>
          </p:cNvPr>
          <p:cNvCxnSpPr>
            <a:cxnSpLocks/>
            <a:stCxn id="9" idx="5"/>
            <a:endCxn id="21" idx="1"/>
          </p:cNvCxnSpPr>
          <p:nvPr/>
        </p:nvCxnSpPr>
        <p:spPr>
          <a:xfrm>
            <a:off x="5971655" y="2836547"/>
            <a:ext cx="339113" cy="348813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938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Соединяй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1. Создадим массив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поместив в него все точки из массива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которые попадают в пограничную полосу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(с той или иной стороны от прямой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𝑙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). (Порядок сохраняем: массив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отсортирован по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ординатам точек.)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blipFill>
                <a:blip r:embed="rId2"/>
                <a:stretch>
                  <a:fillRect l="-1290" t="-3356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3255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Соединяй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2. Для каждой точки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массива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ищем такие точки массива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которые удалены от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не более, чем на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𝛿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Достаточно рассмотреть только 7 соседних (в порядке возрастания ординат) точек в массиве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Вычисляем расстояние от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до каждой из этих 7 точек. Выполнив это для всех точек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𝑝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из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находим расстояние между точками массива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𝑌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′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расположенными ближе всего друг другу.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2"/>
                <a:stretch>
                  <a:fillRect l="-1290" t="-1961" r="-1536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2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5519150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Простейшие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9487315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2C5AF1F-1468-4B22-977B-1FE3C3E5B3CC}"/>
              </a:ext>
            </a:extLst>
          </p:cNvPr>
          <p:cNvSpPr/>
          <p:nvPr/>
        </p:nvSpPr>
        <p:spPr>
          <a:xfrm>
            <a:off x="6137768" y="272894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CA8CB08-0D6C-44CB-96A4-6724071232DE}"/>
              </a:ext>
            </a:extLst>
          </p:cNvPr>
          <p:cNvSpPr/>
          <p:nvPr/>
        </p:nvSpPr>
        <p:spPr>
          <a:xfrm>
            <a:off x="7341934" y="3949057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F52622B-B122-4F94-856C-C59C520A0099}"/>
              </a:ext>
            </a:extLst>
          </p:cNvPr>
          <p:cNvSpPr/>
          <p:nvPr/>
        </p:nvSpPr>
        <p:spPr>
          <a:xfrm>
            <a:off x="5914828" y="3952739"/>
            <a:ext cx="180000" cy="180000"/>
          </a:xfrm>
          <a:prstGeom prst="ellipse">
            <a:avLst/>
          </a:prstGeom>
          <a:solidFill>
            <a:srgbClr val="FF5555"/>
          </a:solidFill>
          <a:ln w="1270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5555"/>
              </a:solidFill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5D02F00-5341-4802-A18D-212C68A54B46}"/>
              </a:ext>
            </a:extLst>
          </p:cNvPr>
          <p:cNvSpPr/>
          <p:nvPr/>
        </p:nvSpPr>
        <p:spPr>
          <a:xfrm>
            <a:off x="4670067" y="2735342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B112BE6B-B749-4104-AB4F-94FB955B1D98}"/>
              </a:ext>
            </a:extLst>
          </p:cNvPr>
          <p:cNvSpPr/>
          <p:nvPr/>
        </p:nvSpPr>
        <p:spPr>
          <a:xfrm>
            <a:off x="6135900" y="395273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7266399-443C-4962-A7EA-911513D2B3C3}"/>
              </a:ext>
            </a:extLst>
          </p:cNvPr>
          <p:cNvSpPr/>
          <p:nvPr/>
        </p:nvSpPr>
        <p:spPr>
          <a:xfrm>
            <a:off x="5909957" y="273139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AED332E-35B8-4066-B4C8-EA4AB3A3F1F2}"/>
              </a:ext>
            </a:extLst>
          </p:cNvPr>
          <p:cNvSpPr/>
          <p:nvPr/>
        </p:nvSpPr>
        <p:spPr>
          <a:xfrm>
            <a:off x="7341658" y="2728944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01F8FF1-69D1-45AD-A2EF-F2D80C228B13}"/>
              </a:ext>
            </a:extLst>
          </p:cNvPr>
          <p:cNvSpPr/>
          <p:nvPr/>
        </p:nvSpPr>
        <p:spPr>
          <a:xfrm>
            <a:off x="4670343" y="3952739"/>
            <a:ext cx="180000" cy="180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0DD0C3F-04F7-494C-A158-1E117AD7B557}"/>
              </a:ext>
            </a:extLst>
          </p:cNvPr>
          <p:cNvCxnSpPr>
            <a:cxnSpLocks/>
          </p:cNvCxnSpPr>
          <p:nvPr/>
        </p:nvCxnSpPr>
        <p:spPr>
          <a:xfrm>
            <a:off x="6114692" y="2060575"/>
            <a:ext cx="0" cy="2889019"/>
          </a:xfrm>
          <a:prstGeom prst="straightConnector1">
            <a:avLst/>
          </a:prstGeom>
          <a:ln w="19050">
            <a:solidFill>
              <a:srgbClr val="FF5555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63F0013-F956-49AD-893B-2CB999D4492D}"/>
              </a:ext>
            </a:extLst>
          </p:cNvPr>
          <p:cNvCxnSpPr>
            <a:cxnSpLocks/>
          </p:cNvCxnSpPr>
          <p:nvPr/>
        </p:nvCxnSpPr>
        <p:spPr>
          <a:xfrm>
            <a:off x="4655840" y="2052788"/>
            <a:ext cx="0" cy="2806806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F2969B3-E01D-45A8-B747-ACA90CB11534}"/>
              </a:ext>
            </a:extLst>
          </p:cNvPr>
          <p:cNvCxnSpPr>
            <a:cxnSpLocks/>
          </p:cNvCxnSpPr>
          <p:nvPr/>
        </p:nvCxnSpPr>
        <p:spPr>
          <a:xfrm>
            <a:off x="7536160" y="2052789"/>
            <a:ext cx="0" cy="2744636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3357C783-759E-407A-98AC-04E70359F474}"/>
              </a:ext>
            </a:extLst>
          </p:cNvPr>
          <p:cNvCxnSpPr>
            <a:cxnSpLocks/>
          </p:cNvCxnSpPr>
          <p:nvPr/>
        </p:nvCxnSpPr>
        <p:spPr>
          <a:xfrm flipH="1">
            <a:off x="3935761" y="4149080"/>
            <a:ext cx="4320479" cy="0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3ECC2C8-9370-4F9E-8EB7-C69BE9AE080C}"/>
              </a:ext>
            </a:extLst>
          </p:cNvPr>
          <p:cNvCxnSpPr>
            <a:cxnSpLocks/>
          </p:cNvCxnSpPr>
          <p:nvPr/>
        </p:nvCxnSpPr>
        <p:spPr>
          <a:xfrm flipH="1">
            <a:off x="3935761" y="2713634"/>
            <a:ext cx="4320480" cy="3930"/>
          </a:xfrm>
          <a:prstGeom prst="straightConnector1">
            <a:avLst/>
          </a:prstGeom>
          <a:ln w="12700">
            <a:solidFill>
              <a:srgbClr val="3D4ED7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6413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Соединяй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3. Возвращаем пару точек и наименьшее расстояние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𝛿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523220"/>
              </a:xfrm>
              <a:prstGeom prst="rect">
                <a:avLst/>
              </a:prstGeom>
              <a:blipFill>
                <a:blip r:embed="rId2"/>
                <a:stretch>
                  <a:fillRect l="-1290" t="-11628" b="-313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668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Решение геометрических задач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Поворот вектора.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Поворот ломанной.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Пересечение отрезков.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Метод движущейся прямой.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Наличие пересекающихся отрезков.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Построение выпуклой оболочки.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Метод  вращающегося луча.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Отыскание пары </a:t>
            </a:r>
            <a:r>
              <a:rPr lang="ru-RU" sz="2800">
                <a:latin typeface="Segoe UI" panose="020B0502040204020203" pitchFamily="34" charset="0"/>
                <a:cs typeface="Segoe UI" panose="020B0502040204020203" pitchFamily="34" charset="0"/>
              </a:rPr>
              <a:t>ближайших точек.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61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5519150" cy="14999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spc="100" dirty="0">
                <a:solidFill>
                  <a:srgbClr val="3D4ED7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Часть 2. Триангуляция Делоне</a:t>
            </a:r>
          </a:p>
        </p:txBody>
      </p:sp>
    </p:spTree>
    <p:extLst>
      <p:ext uri="{BB962C8B-B14F-4D97-AF65-F5344CB8AC3E}">
        <p14:creationId xmlns:p14="http://schemas.microsoft.com/office/powerpoint/2010/main" val="14208792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Триангуляцией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называется планарный граф,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все внутренние грани которого являются треугольниками.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BA4D5F9-EF17-4A63-98E9-D70672003C37}"/>
              </a:ext>
            </a:extLst>
          </p:cNvPr>
          <p:cNvSpPr/>
          <p:nvPr/>
        </p:nvSpPr>
        <p:spPr>
          <a:xfrm>
            <a:off x="6722284" y="250495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4BD238D-9B94-4974-942E-36C6C20497B8}"/>
              </a:ext>
            </a:extLst>
          </p:cNvPr>
          <p:cNvSpPr/>
          <p:nvPr/>
        </p:nvSpPr>
        <p:spPr>
          <a:xfrm>
            <a:off x="8851709" y="375812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4DB8A05-C3EB-4E9B-B4E1-77DDFA04EDFC}"/>
              </a:ext>
            </a:extLst>
          </p:cNvPr>
          <p:cNvSpPr/>
          <p:nvPr/>
        </p:nvSpPr>
        <p:spPr>
          <a:xfrm>
            <a:off x="7968208" y="4870686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F376EB1-D7A3-49BA-B690-E489A561DE0E}"/>
              </a:ext>
            </a:extLst>
          </p:cNvPr>
          <p:cNvSpPr/>
          <p:nvPr/>
        </p:nvSpPr>
        <p:spPr>
          <a:xfrm>
            <a:off x="9986621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44E359E-8324-4166-89A0-865339A489DA}"/>
              </a:ext>
            </a:extLst>
          </p:cNvPr>
          <p:cNvSpPr/>
          <p:nvPr/>
        </p:nvSpPr>
        <p:spPr>
          <a:xfrm>
            <a:off x="10012981" y="3098321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129F605-033C-4FDD-AD42-97083CA2BAE6}"/>
              </a:ext>
            </a:extLst>
          </p:cNvPr>
          <p:cNvSpPr/>
          <p:nvPr/>
        </p:nvSpPr>
        <p:spPr>
          <a:xfrm>
            <a:off x="10873535" y="2063859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5459B3F-7F81-46EF-9596-32A811EFA2F7}"/>
              </a:ext>
            </a:extLst>
          </p:cNvPr>
          <p:cNvSpPr/>
          <p:nvPr/>
        </p:nvSpPr>
        <p:spPr>
          <a:xfrm>
            <a:off x="7104112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E8AA3F1-710D-41EA-99FC-5F92065E8B12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6875924" y="2658597"/>
            <a:ext cx="2002145" cy="112589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580901B-5641-47F1-B7AF-B3E2078B5C70}"/>
              </a:ext>
            </a:extLst>
          </p:cNvPr>
          <p:cNvCxnSpPr>
            <a:stCxn id="4" idx="4"/>
            <a:endCxn id="7" idx="1"/>
          </p:cNvCxnSpPr>
          <p:nvPr/>
        </p:nvCxnSpPr>
        <p:spPr>
          <a:xfrm>
            <a:off x="6812284" y="2684957"/>
            <a:ext cx="1182284" cy="221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DF5C8FE-B99E-4700-8CDE-9BA583662BFB}"/>
              </a:ext>
            </a:extLst>
          </p:cNvPr>
          <p:cNvCxnSpPr>
            <a:stCxn id="9" idx="5"/>
            <a:endCxn id="8" idx="0"/>
          </p:cNvCxnSpPr>
          <p:nvPr/>
        </p:nvCxnSpPr>
        <p:spPr>
          <a:xfrm flipH="1">
            <a:off x="10076621" y="3251961"/>
            <a:ext cx="90000" cy="230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FAE8734-C728-4E81-A63B-6D3665E184D9}"/>
              </a:ext>
            </a:extLst>
          </p:cNvPr>
          <p:cNvCxnSpPr>
            <a:stCxn id="8" idx="2"/>
            <a:endCxn id="11" idx="6"/>
          </p:cNvCxnSpPr>
          <p:nvPr/>
        </p:nvCxnSpPr>
        <p:spPr>
          <a:xfrm flipH="1">
            <a:off x="7284112" y="5644050"/>
            <a:ext cx="2702509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C51DFB7-EFD0-4D83-B7D4-FFE2B5D87821}"/>
              </a:ext>
            </a:extLst>
          </p:cNvPr>
          <p:cNvCxnSpPr>
            <a:cxnSpLocks/>
            <a:stCxn id="9" idx="2"/>
            <a:endCxn id="4" idx="6"/>
          </p:cNvCxnSpPr>
          <p:nvPr/>
        </p:nvCxnSpPr>
        <p:spPr>
          <a:xfrm flipH="1" flipV="1">
            <a:off x="6902284" y="2594957"/>
            <a:ext cx="3110697" cy="59336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721A27D-3AC2-4E8A-BA4D-A5DC400283D4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9005349" y="3911767"/>
            <a:ext cx="1007632" cy="166864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B10AAF1-4182-4E70-B3BB-7AC111198F6F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10166621" y="2217499"/>
            <a:ext cx="733274" cy="90718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36A3E7-9CD3-45CB-BBFF-A1EDE2994C9B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6748644" y="2658597"/>
            <a:ext cx="445468" cy="289545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0C7519-7468-462E-BD29-9ECFC067C26A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8121848" y="5024326"/>
            <a:ext cx="1864773" cy="6197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ECB9D18-3C0E-44A5-B22B-4A37EA8843D0}"/>
              </a:ext>
            </a:extLst>
          </p:cNvPr>
          <p:cNvCxnSpPr>
            <a:cxnSpLocks/>
            <a:stCxn id="10" idx="2"/>
            <a:endCxn id="4" idx="7"/>
          </p:cNvCxnSpPr>
          <p:nvPr/>
        </p:nvCxnSpPr>
        <p:spPr>
          <a:xfrm flipH="1">
            <a:off x="6875924" y="2153859"/>
            <a:ext cx="3997611" cy="37745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3B0C462-912A-490D-B37A-CB8A2CC3B58F}"/>
              </a:ext>
            </a:extLst>
          </p:cNvPr>
          <p:cNvCxnSpPr>
            <a:stCxn id="7" idx="3"/>
            <a:endCxn id="11" idx="7"/>
          </p:cNvCxnSpPr>
          <p:nvPr/>
        </p:nvCxnSpPr>
        <p:spPr>
          <a:xfrm flipH="1">
            <a:off x="7257752" y="5024326"/>
            <a:ext cx="736816" cy="55608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7A9901C-C3A9-49D3-949B-EC2B89959231}"/>
              </a:ext>
            </a:extLst>
          </p:cNvPr>
          <p:cNvCxnSpPr>
            <a:cxnSpLocks/>
            <a:stCxn id="9" idx="3"/>
            <a:endCxn id="6" idx="7"/>
          </p:cNvCxnSpPr>
          <p:nvPr/>
        </p:nvCxnSpPr>
        <p:spPr>
          <a:xfrm flipH="1">
            <a:off x="9005349" y="3251961"/>
            <a:ext cx="1033992" cy="53252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54CC23-0F32-4320-BE35-C597E899DE5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8121848" y="3911767"/>
            <a:ext cx="756221" cy="9852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245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Выпуклой триангуляцией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называется такая триангуляция, для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которой минимальный многоугольник, охватывающий все треугольники, будет выпуклым.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BA4D5F9-EF17-4A63-98E9-D70672003C37}"/>
              </a:ext>
            </a:extLst>
          </p:cNvPr>
          <p:cNvSpPr/>
          <p:nvPr/>
        </p:nvSpPr>
        <p:spPr>
          <a:xfrm>
            <a:off x="6722284" y="250495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4BD238D-9B94-4974-942E-36C6C20497B8}"/>
              </a:ext>
            </a:extLst>
          </p:cNvPr>
          <p:cNvSpPr/>
          <p:nvPr/>
        </p:nvSpPr>
        <p:spPr>
          <a:xfrm>
            <a:off x="8851709" y="375812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4DB8A05-C3EB-4E9B-B4E1-77DDFA04EDFC}"/>
              </a:ext>
            </a:extLst>
          </p:cNvPr>
          <p:cNvSpPr/>
          <p:nvPr/>
        </p:nvSpPr>
        <p:spPr>
          <a:xfrm>
            <a:off x="7968208" y="4870686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F376EB1-D7A3-49BA-B690-E489A561DE0E}"/>
              </a:ext>
            </a:extLst>
          </p:cNvPr>
          <p:cNvSpPr/>
          <p:nvPr/>
        </p:nvSpPr>
        <p:spPr>
          <a:xfrm>
            <a:off x="9986621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44E359E-8324-4166-89A0-865339A489DA}"/>
              </a:ext>
            </a:extLst>
          </p:cNvPr>
          <p:cNvSpPr/>
          <p:nvPr/>
        </p:nvSpPr>
        <p:spPr>
          <a:xfrm>
            <a:off x="10012981" y="3098321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129F605-033C-4FDD-AD42-97083CA2BAE6}"/>
              </a:ext>
            </a:extLst>
          </p:cNvPr>
          <p:cNvSpPr/>
          <p:nvPr/>
        </p:nvSpPr>
        <p:spPr>
          <a:xfrm>
            <a:off x="10873535" y="2063859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5459B3F-7F81-46EF-9596-32A811EFA2F7}"/>
              </a:ext>
            </a:extLst>
          </p:cNvPr>
          <p:cNvSpPr/>
          <p:nvPr/>
        </p:nvSpPr>
        <p:spPr>
          <a:xfrm>
            <a:off x="7104112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E8AA3F1-710D-41EA-99FC-5F92065E8B12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6875924" y="2658597"/>
            <a:ext cx="2002145" cy="112589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580901B-5641-47F1-B7AF-B3E2078B5C70}"/>
              </a:ext>
            </a:extLst>
          </p:cNvPr>
          <p:cNvCxnSpPr>
            <a:stCxn id="4" idx="4"/>
            <a:endCxn id="7" idx="1"/>
          </p:cNvCxnSpPr>
          <p:nvPr/>
        </p:nvCxnSpPr>
        <p:spPr>
          <a:xfrm>
            <a:off x="6812284" y="2684957"/>
            <a:ext cx="1182284" cy="221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DF5C8FE-B99E-4700-8CDE-9BA583662BFB}"/>
              </a:ext>
            </a:extLst>
          </p:cNvPr>
          <p:cNvCxnSpPr>
            <a:stCxn id="9" idx="5"/>
            <a:endCxn id="8" idx="0"/>
          </p:cNvCxnSpPr>
          <p:nvPr/>
        </p:nvCxnSpPr>
        <p:spPr>
          <a:xfrm flipH="1">
            <a:off x="10076621" y="3251961"/>
            <a:ext cx="90000" cy="230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FAE8734-C728-4E81-A63B-6D3665E184D9}"/>
              </a:ext>
            </a:extLst>
          </p:cNvPr>
          <p:cNvCxnSpPr>
            <a:stCxn id="8" idx="2"/>
            <a:endCxn id="11" idx="6"/>
          </p:cNvCxnSpPr>
          <p:nvPr/>
        </p:nvCxnSpPr>
        <p:spPr>
          <a:xfrm flipH="1">
            <a:off x="7284112" y="5644050"/>
            <a:ext cx="2702509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C51DFB7-EFD0-4D83-B7D4-FFE2B5D87821}"/>
              </a:ext>
            </a:extLst>
          </p:cNvPr>
          <p:cNvCxnSpPr>
            <a:cxnSpLocks/>
            <a:stCxn id="9" idx="2"/>
            <a:endCxn id="4" idx="6"/>
          </p:cNvCxnSpPr>
          <p:nvPr/>
        </p:nvCxnSpPr>
        <p:spPr>
          <a:xfrm flipH="1" flipV="1">
            <a:off x="6902284" y="2594957"/>
            <a:ext cx="3110697" cy="59336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721A27D-3AC2-4E8A-BA4D-A5DC400283D4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9005349" y="3911767"/>
            <a:ext cx="1007632" cy="166864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B10AAF1-4182-4E70-B3BB-7AC111198F6F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10166621" y="2217499"/>
            <a:ext cx="733274" cy="90718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36A3E7-9CD3-45CB-BBFF-A1EDE2994C9B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6748644" y="2658597"/>
            <a:ext cx="445468" cy="289545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0C7519-7468-462E-BD29-9ECFC067C26A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8121848" y="5024326"/>
            <a:ext cx="1864773" cy="6197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ECB9D18-3C0E-44A5-B22B-4A37EA8843D0}"/>
              </a:ext>
            </a:extLst>
          </p:cNvPr>
          <p:cNvCxnSpPr>
            <a:cxnSpLocks/>
            <a:stCxn id="10" idx="2"/>
            <a:endCxn id="4" idx="7"/>
          </p:cNvCxnSpPr>
          <p:nvPr/>
        </p:nvCxnSpPr>
        <p:spPr>
          <a:xfrm flipH="1">
            <a:off x="6875924" y="2153859"/>
            <a:ext cx="3997611" cy="37745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3B0C462-912A-490D-B37A-CB8A2CC3B58F}"/>
              </a:ext>
            </a:extLst>
          </p:cNvPr>
          <p:cNvCxnSpPr>
            <a:stCxn id="7" idx="3"/>
            <a:endCxn id="11" idx="7"/>
          </p:cNvCxnSpPr>
          <p:nvPr/>
        </p:nvCxnSpPr>
        <p:spPr>
          <a:xfrm flipH="1">
            <a:off x="7257752" y="5024326"/>
            <a:ext cx="736816" cy="55608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7A9901C-C3A9-49D3-949B-EC2B89959231}"/>
              </a:ext>
            </a:extLst>
          </p:cNvPr>
          <p:cNvCxnSpPr>
            <a:cxnSpLocks/>
            <a:stCxn id="9" idx="3"/>
            <a:endCxn id="6" idx="7"/>
          </p:cNvCxnSpPr>
          <p:nvPr/>
        </p:nvCxnSpPr>
        <p:spPr>
          <a:xfrm flipH="1">
            <a:off x="9005349" y="3251961"/>
            <a:ext cx="1033992" cy="53252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54CC23-0F32-4320-BE35-C597E899DE5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8121848" y="3911767"/>
            <a:ext cx="756221" cy="9852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4313A517-0487-45C2-A84C-BCA661B4CDDC}"/>
              </a:ext>
            </a:extLst>
          </p:cNvPr>
          <p:cNvCxnSpPr>
            <a:cxnSpLocks/>
            <a:stCxn id="10" idx="4"/>
            <a:endCxn id="8" idx="7"/>
          </p:cNvCxnSpPr>
          <p:nvPr/>
        </p:nvCxnSpPr>
        <p:spPr>
          <a:xfrm flipH="1">
            <a:off x="10140261" y="2243859"/>
            <a:ext cx="823274" cy="333655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981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Триангуляция,</a:t>
            </a:r>
            <a:b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 являющаяся выпуклой, называется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невыпуклой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BA4D5F9-EF17-4A63-98E9-D70672003C37}"/>
              </a:ext>
            </a:extLst>
          </p:cNvPr>
          <p:cNvSpPr/>
          <p:nvPr/>
        </p:nvSpPr>
        <p:spPr>
          <a:xfrm>
            <a:off x="6722284" y="250495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4BD238D-9B94-4974-942E-36C6C20497B8}"/>
              </a:ext>
            </a:extLst>
          </p:cNvPr>
          <p:cNvSpPr/>
          <p:nvPr/>
        </p:nvSpPr>
        <p:spPr>
          <a:xfrm>
            <a:off x="8851709" y="375812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4DB8A05-C3EB-4E9B-B4E1-77DDFA04EDFC}"/>
              </a:ext>
            </a:extLst>
          </p:cNvPr>
          <p:cNvSpPr/>
          <p:nvPr/>
        </p:nvSpPr>
        <p:spPr>
          <a:xfrm>
            <a:off x="7968208" y="4870686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F376EB1-D7A3-49BA-B690-E489A561DE0E}"/>
              </a:ext>
            </a:extLst>
          </p:cNvPr>
          <p:cNvSpPr/>
          <p:nvPr/>
        </p:nvSpPr>
        <p:spPr>
          <a:xfrm>
            <a:off x="9986621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44E359E-8324-4166-89A0-865339A489DA}"/>
              </a:ext>
            </a:extLst>
          </p:cNvPr>
          <p:cNvSpPr/>
          <p:nvPr/>
        </p:nvSpPr>
        <p:spPr>
          <a:xfrm>
            <a:off x="10012981" y="3098321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129F605-033C-4FDD-AD42-97083CA2BAE6}"/>
              </a:ext>
            </a:extLst>
          </p:cNvPr>
          <p:cNvSpPr/>
          <p:nvPr/>
        </p:nvSpPr>
        <p:spPr>
          <a:xfrm>
            <a:off x="10873535" y="2063859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5459B3F-7F81-46EF-9596-32A811EFA2F7}"/>
              </a:ext>
            </a:extLst>
          </p:cNvPr>
          <p:cNvSpPr/>
          <p:nvPr/>
        </p:nvSpPr>
        <p:spPr>
          <a:xfrm>
            <a:off x="7104112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E8AA3F1-710D-41EA-99FC-5F92065E8B12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6875924" y="2658597"/>
            <a:ext cx="2002145" cy="112589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580901B-5641-47F1-B7AF-B3E2078B5C70}"/>
              </a:ext>
            </a:extLst>
          </p:cNvPr>
          <p:cNvCxnSpPr>
            <a:stCxn id="4" idx="4"/>
            <a:endCxn id="7" idx="1"/>
          </p:cNvCxnSpPr>
          <p:nvPr/>
        </p:nvCxnSpPr>
        <p:spPr>
          <a:xfrm>
            <a:off x="6812284" y="2684957"/>
            <a:ext cx="1182284" cy="221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DF5C8FE-B99E-4700-8CDE-9BA583662BFB}"/>
              </a:ext>
            </a:extLst>
          </p:cNvPr>
          <p:cNvCxnSpPr>
            <a:stCxn id="9" idx="5"/>
            <a:endCxn id="8" idx="0"/>
          </p:cNvCxnSpPr>
          <p:nvPr/>
        </p:nvCxnSpPr>
        <p:spPr>
          <a:xfrm flipH="1">
            <a:off x="10076621" y="3251961"/>
            <a:ext cx="90000" cy="230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FAE8734-C728-4E81-A63B-6D3665E184D9}"/>
              </a:ext>
            </a:extLst>
          </p:cNvPr>
          <p:cNvCxnSpPr>
            <a:stCxn id="8" idx="2"/>
            <a:endCxn id="11" idx="6"/>
          </p:cNvCxnSpPr>
          <p:nvPr/>
        </p:nvCxnSpPr>
        <p:spPr>
          <a:xfrm flipH="1">
            <a:off x="7284112" y="5644050"/>
            <a:ext cx="2702509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C51DFB7-EFD0-4D83-B7D4-FFE2B5D87821}"/>
              </a:ext>
            </a:extLst>
          </p:cNvPr>
          <p:cNvCxnSpPr>
            <a:cxnSpLocks/>
            <a:stCxn id="9" idx="2"/>
            <a:endCxn id="4" idx="6"/>
          </p:cNvCxnSpPr>
          <p:nvPr/>
        </p:nvCxnSpPr>
        <p:spPr>
          <a:xfrm flipH="1" flipV="1">
            <a:off x="6902284" y="2594957"/>
            <a:ext cx="3110697" cy="59336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721A27D-3AC2-4E8A-BA4D-A5DC400283D4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9005349" y="3911767"/>
            <a:ext cx="1007632" cy="166864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B10AAF1-4182-4E70-B3BB-7AC111198F6F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10166621" y="2217499"/>
            <a:ext cx="733274" cy="90718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36A3E7-9CD3-45CB-BBFF-A1EDE2994C9B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6748644" y="2658597"/>
            <a:ext cx="445468" cy="289545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0C7519-7468-462E-BD29-9ECFC067C26A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8121848" y="5024326"/>
            <a:ext cx="1864773" cy="6197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ECB9D18-3C0E-44A5-B22B-4A37EA8843D0}"/>
              </a:ext>
            </a:extLst>
          </p:cNvPr>
          <p:cNvCxnSpPr>
            <a:cxnSpLocks/>
            <a:stCxn id="10" idx="2"/>
            <a:endCxn id="4" idx="7"/>
          </p:cNvCxnSpPr>
          <p:nvPr/>
        </p:nvCxnSpPr>
        <p:spPr>
          <a:xfrm flipH="1">
            <a:off x="6875924" y="2153859"/>
            <a:ext cx="3997611" cy="37745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3B0C462-912A-490D-B37A-CB8A2CC3B58F}"/>
              </a:ext>
            </a:extLst>
          </p:cNvPr>
          <p:cNvCxnSpPr>
            <a:stCxn id="7" idx="3"/>
            <a:endCxn id="11" idx="7"/>
          </p:cNvCxnSpPr>
          <p:nvPr/>
        </p:nvCxnSpPr>
        <p:spPr>
          <a:xfrm flipH="1">
            <a:off x="7257752" y="5024326"/>
            <a:ext cx="736816" cy="55608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7A9901C-C3A9-49D3-949B-EC2B89959231}"/>
              </a:ext>
            </a:extLst>
          </p:cNvPr>
          <p:cNvCxnSpPr>
            <a:cxnSpLocks/>
            <a:stCxn id="9" idx="3"/>
            <a:endCxn id="6" idx="7"/>
          </p:cNvCxnSpPr>
          <p:nvPr/>
        </p:nvCxnSpPr>
        <p:spPr>
          <a:xfrm flipH="1">
            <a:off x="9005349" y="3251961"/>
            <a:ext cx="1033992" cy="53252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54CC23-0F32-4320-BE35-C597E899DE5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8121848" y="3911767"/>
            <a:ext cx="756221" cy="9852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5634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F0BBA66-63F3-44E9-B9AE-BDAED95D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443" y="2037098"/>
            <a:ext cx="5273080" cy="36782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1A4348-9161-4DA3-A9EB-E87F744A9F21}"/>
              </a:ext>
            </a:extLst>
          </p:cNvPr>
          <p:cNvSpPr txBox="1"/>
          <p:nvPr/>
        </p:nvSpPr>
        <p:spPr>
          <a:xfrm>
            <a:off x="1138465" y="2068361"/>
            <a:ext cx="438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Выпуклая триангуляция.</a:t>
            </a:r>
          </a:p>
        </p:txBody>
      </p:sp>
    </p:spTree>
    <p:extLst>
      <p:ext uri="{BB962C8B-B14F-4D97-AF65-F5344CB8AC3E}">
        <p14:creationId xmlns:p14="http://schemas.microsoft.com/office/powerpoint/2010/main" val="3702835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построения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Задачей построения триангуляции</a:t>
            </a:r>
            <a:r>
              <a:rPr lang="ru-RU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 заданному набору двумерных точек называется задача соединения заданных точек непересекающимися отрезками так, чтобы образовалась триангуляция.</a:t>
            </a:r>
          </a:p>
        </p:txBody>
      </p:sp>
    </p:spTree>
    <p:extLst>
      <p:ext uri="{BB962C8B-B14F-4D97-AF65-F5344CB8AC3E}">
        <p14:creationId xmlns:p14="http://schemas.microsoft.com/office/powerpoint/2010/main" val="40399376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построения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 называется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оптимальной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, если сумма длин всех рёбер минимальна среди всех возможных триангуляций, построенных на тех же исходных точках.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Задача построения оптимальной триангуляции является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NP-полной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920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7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Поворот вектора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4" y="2068361"/>
                <a:ext cx="5389584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Даны два вектора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acc>
                        <m:accPr>
                          <m:chr m:val="⃗"/>
                          <m:ctrlPr>
                            <a:rPr lang="ru-RU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 общим началом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какую сторону (по часовой стрелке или против неё) надо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повернуть 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вокруг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чтобы его направление совпало с вектором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ru-RU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4" y="2068361"/>
                <a:ext cx="5389584" cy="3539430"/>
              </a:xfrm>
              <a:prstGeom prst="rect">
                <a:avLst/>
              </a:prstGeom>
              <a:blipFill>
                <a:blip r:embed="rId3"/>
                <a:stretch>
                  <a:fillRect l="-2376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вал 5">
            <a:extLst>
              <a:ext uri="{FF2B5EF4-FFF2-40B4-BE49-F238E27FC236}">
                <a16:creationId xmlns:a16="http://schemas.microsoft.com/office/drawing/2014/main" id="{9392B1D5-4AEE-49F4-AD34-8806DC686CAB}"/>
              </a:ext>
            </a:extLst>
          </p:cNvPr>
          <p:cNvSpPr>
            <a:spLocks noChangeAspect="1"/>
          </p:cNvSpPr>
          <p:nvPr/>
        </p:nvSpPr>
        <p:spPr>
          <a:xfrm>
            <a:off x="7536160" y="4941168"/>
            <a:ext cx="72000" cy="72000"/>
          </a:xfrm>
          <a:prstGeom prst="ellipse">
            <a:avLst/>
          </a:prstGeom>
          <a:solidFill>
            <a:srgbClr val="3D4ED7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401E77-7DD7-4F5E-AA56-2761C286E653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7597616" y="3058408"/>
            <a:ext cx="1677280" cy="18933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D855494-95DE-4ACE-8DE0-5422197F9AE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7608160" y="4892683"/>
            <a:ext cx="1944224" cy="844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25D63E-7D87-458D-8FCD-686D8A6B040F}"/>
                  </a:ext>
                </a:extLst>
              </p:cNvPr>
              <p:cNvSpPr txBox="1"/>
              <p:nvPr/>
            </p:nvSpPr>
            <p:spPr>
              <a:xfrm>
                <a:off x="8784724" y="2535188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25D63E-7D87-458D-8FCD-686D8A6B0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724" y="2535188"/>
                <a:ext cx="6717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9201E7-48BF-48B4-8AC5-D0CA4E25E562}"/>
                  </a:ext>
                </a:extLst>
              </p:cNvPr>
              <p:cNvSpPr txBox="1"/>
              <p:nvPr/>
            </p:nvSpPr>
            <p:spPr>
              <a:xfrm>
                <a:off x="7104112" y="479742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0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9201E7-48BF-48B4-8AC5-D0CA4E25E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4797425"/>
                <a:ext cx="6717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0F55A6-BA9B-4D42-8989-009133A30499}"/>
                  </a:ext>
                </a:extLst>
              </p:cNvPr>
              <p:cNvSpPr txBox="1"/>
              <p:nvPr/>
            </p:nvSpPr>
            <p:spPr>
              <a:xfrm>
                <a:off x="9591702" y="4673315"/>
                <a:ext cx="6717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0F55A6-BA9B-4D42-8989-009133A30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702" y="4673315"/>
                <a:ext cx="67173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598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построения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большинства реальных задач существующие алгоритмы построения оптимальной триангуляции неприемлемы ввиду слишком высокой трудоёмкости.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необходимости на практике применяют приближенные алгоритмы.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5392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Говорят, что триангуляция удовлетворяет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условию</a:t>
            </a:r>
            <a:r>
              <a:rPr lang="en-US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Делоне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, если внутрь окружности, описанной вокруг любого построенного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треугольника, не попадает ни одна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из заданных точек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 называется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триангуляцией Делоне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, если она является выпуклой и удовлетворяет условию Делоне.</a:t>
            </a:r>
          </a:p>
        </p:txBody>
      </p:sp>
    </p:spTree>
    <p:extLst>
      <p:ext uri="{BB962C8B-B14F-4D97-AF65-F5344CB8AC3E}">
        <p14:creationId xmlns:p14="http://schemas.microsoft.com/office/powerpoint/2010/main" val="4969029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 Делоне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1F28B-5584-451F-81C2-E373AD58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28" y="2073275"/>
            <a:ext cx="6696744" cy="36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80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Пара соседних треугольников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триангуляции удовлетворяет условию Делоне, если этому условию удовлетворяет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триангуляция, составленная только из этих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двух треугольников.</a:t>
            </a:r>
          </a:p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Треугольник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триангуляции удовлетворяет условию Делоне, если этому условию удовлетворяет триангуляция, составленная только из этого треугольника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трёх его соседей (если они существуют).</a:t>
            </a:r>
          </a:p>
        </p:txBody>
      </p:sp>
    </p:spTree>
    <p:extLst>
      <p:ext uri="{BB962C8B-B14F-4D97-AF65-F5344CB8AC3E}">
        <p14:creationId xmlns:p14="http://schemas.microsoft.com/office/powerpoint/2010/main" val="4690259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Построение триангуляции Делоне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b="1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Теорема</a:t>
                </a:r>
                <a:r>
                  <a:rPr lang="ru-RU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Триангуляцию Делоне можно получить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любой другой триангуляции по той же системе точек, последовательно перестраивая пары соседних треугольников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𝐴𝐵𝐶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𝐵𝐶𝐷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не удовлетворяющих условию Делоне, в пары треугольников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𝐴𝐵𝐷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𝐴𝐶𝐷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Такая операция перестроения называется 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флипом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2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4876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Флип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6376A-937B-4311-9201-EF79DAA3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96" y="2069083"/>
            <a:ext cx="7390250" cy="24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6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Построение триангуляции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Данная теорема позволяет строить триангуляцию Делоне последовательно, построив вначале некоторую триангуляцию, а потом последовательно улучшая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её до выполнения условия Делоне.</a:t>
            </a:r>
          </a:p>
        </p:txBody>
      </p:sp>
    </p:spTree>
    <p:extLst>
      <p:ext uri="{BB962C8B-B14F-4D97-AF65-F5344CB8AC3E}">
        <p14:creationId xmlns:p14="http://schemas.microsoft.com/office/powerpoint/2010/main" val="2827384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Структуры для представления триангуляции</a:t>
            </a:r>
          </a:p>
        </p:txBody>
      </p:sp>
    </p:spTree>
    <p:extLst>
      <p:ext uri="{BB962C8B-B14F-4D97-AF65-F5344CB8AC3E}">
        <p14:creationId xmlns:p14="http://schemas.microsoft.com/office/powerpoint/2010/main" val="29587234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Выбор структуры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Как показывает практика, выбор структуры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представления триангуляции оказывает существенное влияние на теоретическую трудоёмкость алгоритмов,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также на скорость конкретной реализации.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Кроме того, выбор структуры может зависеть от цели дальнейшего использования триангуляции.</a:t>
            </a:r>
          </a:p>
        </p:txBody>
      </p:sp>
    </p:spTree>
    <p:extLst>
      <p:ext uri="{BB962C8B-B14F-4D97-AF65-F5344CB8AC3E}">
        <p14:creationId xmlns:p14="http://schemas.microsoft.com/office/powerpoint/2010/main" val="31037360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Объекты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триангуляции можно выделить 3 основных вида объектов:</a:t>
            </a:r>
          </a:p>
          <a:p>
            <a:pPr marL="457200" indent="-457200">
              <a:buClr>
                <a:srgbClr val="3D4ED7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вершины (точки);</a:t>
            </a:r>
          </a:p>
          <a:p>
            <a:pPr marL="457200" indent="-457200">
              <a:buClr>
                <a:srgbClr val="3D4ED7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рёбра (отрезки);</a:t>
            </a:r>
          </a:p>
          <a:p>
            <a:pPr marL="457200" indent="-457200">
              <a:buClr>
                <a:srgbClr val="3D4ED7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грани (треугольники).</a:t>
            </a:r>
          </a:p>
        </p:txBody>
      </p:sp>
    </p:spTree>
    <p:extLst>
      <p:ext uri="{BB962C8B-B14F-4D97-AF65-F5344CB8AC3E}">
        <p14:creationId xmlns:p14="http://schemas.microsoft.com/office/powerpoint/2010/main" val="7747407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B02A613E-02D3-4191-ACCC-97EAB3767AB7}"/>
  <p:tag name="ISPRING_RESOURCE_FOLDER" val="C:\Users\Alexander.Kozlov.SCHOOL\Google Drive\ИПС\Учебный процесс\Подготовительные курсы\Лекции\Лекция 1. Натуральные числа\Базовый тип данных. Натуральные числа\"/>
  <p:tag name="ISPRING_PRESENTATION_PATH" val="C:\Users\Alexander.Kozlov.SCHOOL\Google Drive\ИПС\Учебный процесс\Подготовительные курсы\Лекции\Лекция 1. Натуральные числа\Базовый тип данных. Натуральные числа.pptx"/>
  <p:tag name="ISPRING_PROJECT_FOLDER_UPDATED" val="1"/>
  <p:tag name="ISPRING_SCREEN_RECS_UPDATED" val="C:\Users\Alexander.Kozlov.SCHOOL\Google Drive\ИПС\Учебный процесс\Подготовительные курсы\Лекции\Лекция 1. Натуральные числа\Базовый тип данных. Натуральные числа\"/>
</p:tagLst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онкие сплошные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TM02900722[[fn=Совет директоров]]</Template>
  <TotalTime>14215</TotalTime>
  <Words>7451</Words>
  <Application>Microsoft Office PowerPoint</Application>
  <PresentationFormat>Широкоэкранный</PresentationFormat>
  <Paragraphs>1061</Paragraphs>
  <Slides>232</Slides>
  <Notes>129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232</vt:i4>
      </vt:variant>
    </vt:vector>
  </HeadingPairs>
  <TitlesOfParts>
    <vt:vector size="248" baseType="lpstr">
      <vt:lpstr>Arial</vt:lpstr>
      <vt:lpstr>Calibri</vt:lpstr>
      <vt:lpstr>Calibri Light</vt:lpstr>
      <vt:lpstr>Cambria Math</vt:lpstr>
      <vt:lpstr>CourierNew</vt:lpstr>
      <vt:lpstr>CourierNew,Bold</vt:lpstr>
      <vt:lpstr>Segoe UI</vt:lpstr>
      <vt:lpstr>Segoe UI Black</vt:lpstr>
      <vt:lpstr>Segoe UI Semibold</vt:lpstr>
      <vt:lpstr>Segoe UI Semilight</vt:lpstr>
      <vt:lpstr>TimesNewRoman</vt:lpstr>
      <vt:lpstr>Wingdings 2</vt:lpstr>
      <vt:lpstr>HDOfficeLightV0</vt:lpstr>
      <vt:lpstr>1_HDOfficeLightV0</vt:lpstr>
      <vt:lpstr>2_HDOfficeLightV0</vt:lpstr>
      <vt:lpstr>3_HDOfficeLightV0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Базовый тип данных. Натуральные числа</dc:title>
  <dc:creator>Alexander</dc:creator>
  <cp:lastModifiedBy>Александр Козлов</cp:lastModifiedBy>
  <cp:revision>453</cp:revision>
  <dcterms:created xsi:type="dcterms:W3CDTF">2016-01-11T07:19:05Z</dcterms:created>
  <dcterms:modified xsi:type="dcterms:W3CDTF">2025-03-25T08:49:51Z</dcterms:modified>
</cp:coreProperties>
</file>